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8" r:id="rId2"/>
    <p:sldId id="268" r:id="rId3"/>
    <p:sldId id="269" r:id="rId4"/>
    <p:sldId id="259" r:id="rId5"/>
    <p:sldId id="260" r:id="rId6"/>
    <p:sldId id="270" r:id="rId7"/>
    <p:sldId id="266" r:id="rId8"/>
    <p:sldId id="272" r:id="rId9"/>
    <p:sldId id="271" r:id="rId10"/>
    <p:sldId id="261" r:id="rId11"/>
    <p:sldId id="264" r:id="rId12"/>
    <p:sldId id="273" r:id="rId13"/>
    <p:sldId id="267"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ine Bonnisseau" initials="C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1" autoAdjust="0"/>
    <p:restoredTop sz="85696" autoAdjust="0"/>
  </p:normalViewPr>
  <p:slideViewPr>
    <p:cSldViewPr snapToGrid="0">
      <p:cViewPr varScale="1">
        <p:scale>
          <a:sx n="132" d="100"/>
          <a:sy n="132" d="100"/>
        </p:scale>
        <p:origin x="-992" y="-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19/04/19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598286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E0746DE6-3336-457D-A091-FA20AC1C536E}" type="slidenum">
              <a:rPr lang="en-US" smtClean="0"/>
              <a:t>4</a:t>
            </a:fld>
            <a:endParaRPr lang="en-US"/>
          </a:p>
        </p:txBody>
      </p:sp>
    </p:spTree>
    <p:extLst>
      <p:ext uri="{BB962C8B-B14F-4D97-AF65-F5344CB8AC3E}">
        <p14:creationId xmlns:p14="http://schemas.microsoft.com/office/powerpoint/2010/main" val="2981032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talking about:</a:t>
            </a:r>
          </a:p>
          <a:p>
            <a:pPr marL="171450" indent="-171450">
              <a:buFont typeface="Arial" panose="020B0604020202020204" pitchFamily="34" charset="0"/>
              <a:buChar char="•"/>
            </a:pPr>
            <a:r>
              <a:rPr lang="en-US" dirty="0"/>
              <a:t>Software</a:t>
            </a:r>
          </a:p>
          <a:p>
            <a:pPr marL="171450" indent="-171450">
              <a:buFont typeface="Arial" panose="020B0604020202020204" pitchFamily="34" charset="0"/>
              <a:buChar char="•"/>
            </a:pPr>
            <a:r>
              <a:rPr lang="en-US" dirty="0"/>
              <a:t>Bugs</a:t>
            </a:r>
          </a:p>
          <a:p>
            <a:pPr marL="171450" indent="-171450">
              <a:buFont typeface="Arial" panose="020B0604020202020204" pitchFamily="34" charset="0"/>
              <a:buChar char="•"/>
            </a:pPr>
            <a:r>
              <a:rPr lang="en-US" dirty="0"/>
              <a:t>Environmental impact</a:t>
            </a:r>
          </a:p>
          <a:p>
            <a:pPr marL="171450" indent="-171450">
              <a:buFont typeface="Arial" panose="020B0604020202020204" pitchFamily="34" charset="0"/>
              <a:buChar char="•"/>
            </a:pPr>
            <a:r>
              <a:rPr lang="en-US" dirty="0"/>
              <a:t>Anonymity</a:t>
            </a:r>
          </a:p>
        </p:txBody>
      </p:sp>
      <p:sp>
        <p:nvSpPr>
          <p:cNvPr id="4" name="Slide Number Placeholder 3"/>
          <p:cNvSpPr>
            <a:spLocks noGrp="1"/>
          </p:cNvSpPr>
          <p:nvPr>
            <p:ph type="sldNum" sz="quarter" idx="10"/>
          </p:nvPr>
        </p:nvSpPr>
        <p:spPr/>
        <p:txBody>
          <a:bodyPr/>
          <a:lstStyle/>
          <a:p>
            <a:fld id="{E0746DE6-3336-457D-A091-FA20AC1C536E}" type="slidenum">
              <a:rPr lang="en-US" smtClean="0"/>
              <a:t>5</a:t>
            </a:fld>
            <a:endParaRPr lang="en-US"/>
          </a:p>
        </p:txBody>
      </p:sp>
    </p:spTree>
    <p:extLst>
      <p:ext uri="{BB962C8B-B14F-4D97-AF65-F5344CB8AC3E}">
        <p14:creationId xmlns:p14="http://schemas.microsoft.com/office/powerpoint/2010/main" val="172039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solidFill>
                  <a:schemeClr val="accent1">
                    <a:lumMod val="75000"/>
                  </a:schemeClr>
                </a:solidFill>
              </a:rPr>
              <a:t>Les familles n’ont </a:t>
            </a:r>
            <a:r>
              <a:rPr lang="fr-FR" sz="1200" b="1" dirty="0" smtClean="0">
                <a:solidFill>
                  <a:schemeClr val="accent1">
                    <a:lumMod val="75000"/>
                  </a:schemeClr>
                </a:solidFill>
              </a:rPr>
              <a:t>pas conscience </a:t>
            </a:r>
            <a:r>
              <a:rPr lang="fr-FR" sz="1200" dirty="0" smtClean="0">
                <a:solidFill>
                  <a:schemeClr val="accent1">
                    <a:lumMod val="75000"/>
                  </a:schemeClr>
                </a:solidFill>
              </a:rPr>
              <a:t>des dommages causés par la surexposition des enfants, il est de notre devoir de les alerter.</a:t>
            </a:r>
          </a:p>
          <a:p>
            <a:r>
              <a:rPr lang="fr-FR" sz="1200" dirty="0" smtClean="0">
                <a:solidFill>
                  <a:schemeClr val="accent1">
                    <a:lumMod val="75000"/>
                  </a:schemeClr>
                </a:solidFill>
              </a:rPr>
              <a:t>Le défi répond à la demande des familles, </a:t>
            </a:r>
            <a:r>
              <a:rPr lang="fr-FR" sz="1200" b="1" dirty="0" smtClean="0">
                <a:solidFill>
                  <a:schemeClr val="accent1">
                    <a:lumMod val="75000"/>
                  </a:schemeClr>
                </a:solidFill>
              </a:rPr>
              <a:t>en quête de conseils </a:t>
            </a:r>
            <a:r>
              <a:rPr lang="fr-FR" sz="1200" dirty="0" smtClean="0">
                <a:solidFill>
                  <a:schemeClr val="accent1">
                    <a:lumMod val="75000"/>
                  </a:schemeClr>
                </a:solidFill>
              </a:rPr>
              <a:t>pour s’organiser face à la suprématie des écrans.</a:t>
            </a:r>
          </a:p>
          <a:p>
            <a:r>
              <a:rPr lang="fr-FR" sz="1200" b="1" dirty="0" smtClean="0">
                <a:solidFill>
                  <a:schemeClr val="accent1">
                    <a:lumMod val="75000"/>
                  </a:schemeClr>
                </a:solidFill>
              </a:rPr>
              <a:t>L’intervention d’un tiers </a:t>
            </a:r>
            <a:r>
              <a:rPr lang="fr-FR" sz="1200" dirty="0" smtClean="0">
                <a:solidFill>
                  <a:schemeClr val="accent1">
                    <a:lumMod val="75000"/>
                  </a:schemeClr>
                </a:solidFill>
              </a:rPr>
              <a:t>décharge l’équipe enseignante de la lourde responsabilité d’un projet qui rentre dans la vie familiale.</a:t>
            </a:r>
          </a:p>
          <a:p>
            <a:endParaRPr lang="fr-FR" sz="1200" dirty="0" smtClean="0">
              <a:solidFill>
                <a:schemeClr val="accent1">
                  <a:lumMod val="75000"/>
                </a:schemeClr>
              </a:solidFill>
            </a:endParaRPr>
          </a:p>
          <a:p>
            <a:r>
              <a:rPr lang="fr-FR" sz="1200" dirty="0" smtClean="0">
                <a:solidFill>
                  <a:schemeClr val="accent1">
                    <a:lumMod val="75000"/>
                  </a:schemeClr>
                </a:solidFill>
              </a:rPr>
              <a:t>Liberté : décision de participer à ce défi est libre tout comme le choix des activités alternatives, il n’y a pas de plus grands</a:t>
            </a:r>
            <a:r>
              <a:rPr lang="fr-FR" sz="1200" baseline="0" dirty="0" smtClean="0">
                <a:solidFill>
                  <a:schemeClr val="accent1">
                    <a:lumMod val="75000"/>
                  </a:schemeClr>
                </a:solidFill>
              </a:rPr>
              <a:t> bénéfices que lorsque « cette diète » est voulue, désirée, organisée et préparée</a:t>
            </a:r>
          </a:p>
          <a:p>
            <a:endParaRPr lang="fr-FR" sz="1200" baseline="0" dirty="0" smtClean="0">
              <a:solidFill>
                <a:schemeClr val="accent1">
                  <a:lumMod val="75000"/>
                </a:schemeClr>
              </a:solidFill>
            </a:endParaRPr>
          </a:p>
          <a:p>
            <a:r>
              <a:rPr lang="fr-FR" sz="1200" baseline="0" dirty="0" smtClean="0">
                <a:solidFill>
                  <a:schemeClr val="accent1">
                    <a:lumMod val="75000"/>
                  </a:schemeClr>
                </a:solidFill>
              </a:rPr>
              <a:t>Vérité : chaque point doit être mérité, les enseignants valorisent la vérité plus que la quantité</a:t>
            </a:r>
          </a:p>
          <a:p>
            <a:endParaRPr lang="fr-FR" sz="1200" baseline="0" dirty="0" smtClean="0">
              <a:solidFill>
                <a:schemeClr val="accent1">
                  <a:lumMod val="75000"/>
                </a:schemeClr>
              </a:solidFill>
            </a:endParaRPr>
          </a:p>
          <a:p>
            <a:r>
              <a:rPr lang="fr-FR" sz="1200" baseline="0" dirty="0" smtClean="0">
                <a:solidFill>
                  <a:schemeClr val="accent1">
                    <a:lumMod val="75000"/>
                  </a:schemeClr>
                </a:solidFill>
              </a:rPr>
              <a:t>Solidarité : on ne veut pas savoir qui gagne le plus de points, on les additionne. On gagne ce match en s’entraidant et toute l’école joue ensemble.</a:t>
            </a:r>
          </a:p>
          <a:p>
            <a:endParaRPr lang="fr-FR" sz="1200" baseline="0" dirty="0" smtClean="0">
              <a:solidFill>
                <a:schemeClr val="accent1">
                  <a:lumMod val="75000"/>
                </a:schemeClr>
              </a:solidFill>
            </a:endParaRPr>
          </a:p>
          <a:p>
            <a:r>
              <a:rPr lang="fr-FR" sz="1200" baseline="0" dirty="0" smtClean="0">
                <a:solidFill>
                  <a:schemeClr val="accent1">
                    <a:lumMod val="75000"/>
                  </a:schemeClr>
                </a:solidFill>
              </a:rPr>
              <a:t>Amitié, dans la vie réelle </a:t>
            </a:r>
          </a:p>
          <a:p>
            <a:endParaRPr lang="fr-FR" sz="1200" baseline="0" dirty="0" smtClean="0">
              <a:solidFill>
                <a:schemeClr val="accent1">
                  <a:lumMod val="75000"/>
                </a:schemeClr>
              </a:solidFill>
            </a:endParaRPr>
          </a:p>
          <a:p>
            <a:endParaRPr lang="fr-FR" sz="1200" dirty="0" smtClean="0">
              <a:solidFill>
                <a:schemeClr val="accent1">
                  <a:lumMod val="75000"/>
                </a:schemeClr>
              </a:solidFill>
            </a:endParaRPr>
          </a:p>
          <a:p>
            <a:endParaRPr lang="fr-FR" sz="1200" dirty="0" smtClean="0">
              <a:solidFill>
                <a:schemeClr val="accent1">
                  <a:lumMod val="75000"/>
                </a:schemeClr>
              </a:solidFill>
            </a:endParaRPr>
          </a:p>
          <a:p>
            <a:endParaRPr lang="fr-FR" dirty="0"/>
          </a:p>
        </p:txBody>
      </p:sp>
      <p:sp>
        <p:nvSpPr>
          <p:cNvPr id="4" name="Espace réservé du numéro de diapositive 3"/>
          <p:cNvSpPr>
            <a:spLocks noGrp="1"/>
          </p:cNvSpPr>
          <p:nvPr>
            <p:ph type="sldNum" sz="quarter" idx="10"/>
          </p:nvPr>
        </p:nvSpPr>
        <p:spPr/>
        <p:txBody>
          <a:bodyPr/>
          <a:lstStyle/>
          <a:p>
            <a:fld id="{E0746DE6-3336-457D-A091-FA20AC1C536E}" type="slidenum">
              <a:rPr lang="en-US" smtClean="0"/>
              <a:t>9</a:t>
            </a:fld>
            <a:endParaRPr lang="en-US"/>
          </a:p>
        </p:txBody>
      </p:sp>
    </p:spTree>
    <p:extLst>
      <p:ext uri="{BB962C8B-B14F-4D97-AF65-F5344CB8AC3E}">
        <p14:creationId xmlns:p14="http://schemas.microsoft.com/office/powerpoint/2010/main" val="4231810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746DE6-3336-457D-A091-FA20AC1C536E}" type="slidenum">
              <a:rPr lang="en-US" smtClean="0"/>
              <a:pPr/>
              <a:t>12</a:t>
            </a:fld>
            <a:endParaRPr lang="en-US"/>
          </a:p>
        </p:txBody>
      </p:sp>
    </p:spTree>
    <p:extLst>
      <p:ext uri="{BB962C8B-B14F-4D97-AF65-F5344CB8AC3E}">
        <p14:creationId xmlns:p14="http://schemas.microsoft.com/office/powerpoint/2010/main" val="2895473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746DE6-3336-457D-A091-FA20AC1C536E}" type="slidenum">
              <a:rPr lang="en-US" smtClean="0"/>
              <a:t>13</a:t>
            </a:fld>
            <a:endParaRPr lang="en-US"/>
          </a:p>
        </p:txBody>
      </p:sp>
    </p:spTree>
    <p:extLst>
      <p:ext uri="{BB962C8B-B14F-4D97-AF65-F5344CB8AC3E}">
        <p14:creationId xmlns:p14="http://schemas.microsoft.com/office/powerpoint/2010/main" val="2749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14</a:t>
            </a:fld>
            <a:endParaRPr lang="en-US"/>
          </a:p>
        </p:txBody>
      </p:sp>
    </p:spTree>
    <p:extLst>
      <p:ext uri="{BB962C8B-B14F-4D97-AF65-F5344CB8AC3E}">
        <p14:creationId xmlns:p14="http://schemas.microsoft.com/office/powerpoint/2010/main" val="4067854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55EDF9-3D79-45DA-8367-2F63551C4C7D}" type="datetimeFigureOut">
              <a:rPr lang="en-US" smtClean="0"/>
              <a:t>19/04/19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1728930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55EDF9-3D79-45DA-8367-2F63551C4C7D}" type="datetimeFigureOut">
              <a:rPr lang="en-US" smtClean="0"/>
              <a:t>19/04/19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3595179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55EDF9-3D79-45DA-8367-2F63551C4C7D}" type="datetimeFigureOut">
              <a:rPr lang="en-US" smtClean="0"/>
              <a:t>19/04/19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2369463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55EDF9-3D79-45DA-8367-2F63551C4C7D}" type="datetimeFigureOut">
              <a:rPr lang="en-US" smtClean="0"/>
              <a:t>19/04/19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2081304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55EDF9-3D79-45DA-8367-2F63551C4C7D}" type="datetimeFigureOut">
              <a:rPr lang="en-US" smtClean="0"/>
              <a:t>19/04/19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4036214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55EDF9-3D79-45DA-8367-2F63551C4C7D}" type="datetimeFigureOut">
              <a:rPr lang="en-US" smtClean="0"/>
              <a:t>19/04/19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101091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55EDF9-3D79-45DA-8367-2F63551C4C7D}" type="datetimeFigureOut">
              <a:rPr lang="en-US" smtClean="0"/>
              <a:t>19/04/19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67207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55EDF9-3D79-45DA-8367-2F63551C4C7D}" type="datetimeFigureOut">
              <a:rPr lang="en-US" smtClean="0"/>
              <a:t>19/04/19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215722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55EDF9-3D79-45DA-8367-2F63551C4C7D}" type="datetimeFigureOut">
              <a:rPr lang="en-US" smtClean="0"/>
              <a:t>19/04/19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2463090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55EDF9-3D79-45DA-8367-2F63551C4C7D}" type="datetimeFigureOut">
              <a:rPr lang="en-US" smtClean="0"/>
              <a:t>19/04/19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2197589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55EDF9-3D79-45DA-8367-2F63551C4C7D}" type="datetimeFigureOut">
              <a:rPr lang="en-US" smtClean="0"/>
              <a:t>19/04/19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11287417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55EDF9-3D79-45DA-8367-2F63551C4C7D}" type="datetimeFigureOut">
              <a:rPr lang="en-US" smtClean="0"/>
              <a:t>19/04/19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2CBF5-17B8-4387-88A6-ABF9F8C64D5A}" type="slidenum">
              <a:rPr lang="en-US" smtClean="0"/>
              <a:t>‹#›</a:t>
            </a:fld>
            <a:endParaRPr lang="en-US"/>
          </a:p>
        </p:txBody>
      </p:sp>
    </p:spTree>
    <p:extLst>
      <p:ext uri="{BB962C8B-B14F-4D97-AF65-F5344CB8AC3E}">
        <p14:creationId xmlns:p14="http://schemas.microsoft.com/office/powerpoint/2010/main" val="480510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2.5" TargetMode="External"/><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19.sv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hyperlink" Target="https://trauma-recovery.net/2012/01/15/sleep-difficulties-in-children-exposed-to-trauma/"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png"/><Relationship Id="rId5" Type="http://schemas.openxmlformats.org/officeDocument/2006/relationships/image" Target="../media/image2.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hyperlink" Target="https://www.google.fr/imgres?imgurl=https://i1.rgstatic.net/ii/profile.image/279337665351689-1443610697867_Q512/Jacques_Brodeur.jpg&amp;imgrefurl=https://www.researchgate.net/profile/Jacques_Brodeur&amp;docid=FbVfQ2FH7IjGOM&amp;tbnid=VnWk15t4deEdOM:&amp;vet=10ahUKEwjZy8DEvrDeAhWN4IUKHY4_DU8QMwhEKAIwAg..i&amp;w=512&amp;h=512&amp;bih=747&amp;biw=1536&amp;q=jaques%20brodeur&amp;ved=0ahUKEwjZy8DEvrDeAhWN4IUKHY4_DU8QMwhEKAIwAg&amp;iact=mrc&amp;uact=8" TargetMode="External"/><Relationship Id="rId6" Type="http://schemas.openxmlformats.org/officeDocument/2006/relationships/image" Target="../media/image15.jpeg"/><Relationship Id="rId7"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5">
            <a:extLst>
              <a:ext uri="{FF2B5EF4-FFF2-40B4-BE49-F238E27FC236}">
                <a16:creationId xmlns:a16="http://schemas.microsoft.com/office/drawing/2014/main" xmlns="" id="{6A861E4C-9081-496C-A60F-C7B245C6DBB2}"/>
              </a:ext>
            </a:extLst>
          </p:cNvPr>
          <p:cNvPicPr>
            <a:picLocks noChangeAspect="1"/>
          </p:cNvPicPr>
          <p:nvPr/>
        </p:nvPicPr>
        <p:blipFill rotWithShape="1">
          <a:blip r:embed="rId2">
            <a:extLst/>
          </a:blip>
          <a:srcRect l="700" r="5482" b="-2"/>
          <a:stretch/>
        </p:blipFill>
        <p:spPr>
          <a:xfrm>
            <a:off x="20" y="10"/>
            <a:ext cx="7534636" cy="6857990"/>
          </a:xfrm>
          <a:prstGeom prst="rect">
            <a:avLst/>
          </a:prstGeom>
        </p:spPr>
      </p:pic>
      <p:sp>
        <p:nvSpPr>
          <p:cNvPr id="2" name="Title 1"/>
          <p:cNvSpPr>
            <a:spLocks noGrp="1"/>
          </p:cNvSpPr>
          <p:nvPr>
            <p:ph type="ctrTitle"/>
          </p:nvPr>
        </p:nvSpPr>
        <p:spPr>
          <a:xfrm>
            <a:off x="6387630" y="1260593"/>
            <a:ext cx="5305401" cy="1498532"/>
          </a:xfrm>
          <a:noFill/>
        </p:spPr>
        <p:txBody>
          <a:bodyPr>
            <a:normAutofit/>
          </a:bodyPr>
          <a:lstStyle/>
          <a:p>
            <a:r>
              <a:rPr lang="en-US" sz="4400" dirty="0">
                <a:solidFill>
                  <a:schemeClr val="accent5"/>
                </a:solidFill>
              </a:rPr>
              <a:t>LE </a:t>
            </a:r>
            <a:r>
              <a:rPr lang="en-US" sz="4400" dirty="0" smtClean="0">
                <a:solidFill>
                  <a:schemeClr val="accent5"/>
                </a:solidFill>
              </a:rPr>
              <a:t>D</a:t>
            </a:r>
            <a:r>
              <a:rPr lang="en-US" sz="4400" dirty="0" smtClean="0">
                <a:solidFill>
                  <a:schemeClr val="accent5"/>
                </a:solidFill>
              </a:rPr>
              <a:t>É</a:t>
            </a:r>
            <a:r>
              <a:rPr lang="en-US" sz="4400" dirty="0" smtClean="0">
                <a:solidFill>
                  <a:schemeClr val="accent5"/>
                </a:solidFill>
              </a:rPr>
              <a:t>FI</a:t>
            </a:r>
            <a:r>
              <a:rPr lang="en-US" sz="4400" dirty="0">
                <a:solidFill>
                  <a:schemeClr val="accent5"/>
                </a:solidFill>
              </a:rPr>
              <a:t/>
            </a:r>
            <a:br>
              <a:rPr lang="en-US" sz="4400" dirty="0">
                <a:solidFill>
                  <a:schemeClr val="accent5"/>
                </a:solidFill>
              </a:rPr>
            </a:br>
            <a:r>
              <a:rPr lang="en-US" sz="4400" dirty="0">
                <a:solidFill>
                  <a:schemeClr val="accent5"/>
                </a:solidFill>
              </a:rPr>
              <a:t>10 jours SANS </a:t>
            </a:r>
            <a:r>
              <a:rPr lang="en-US" sz="4400" dirty="0" smtClean="0">
                <a:solidFill>
                  <a:schemeClr val="accent5"/>
                </a:solidFill>
              </a:rPr>
              <a:t>É</a:t>
            </a:r>
            <a:r>
              <a:rPr lang="en-US" sz="4400" dirty="0" smtClean="0">
                <a:solidFill>
                  <a:schemeClr val="accent5"/>
                </a:solidFill>
              </a:rPr>
              <a:t>CRANS</a:t>
            </a:r>
            <a:endParaRPr lang="en-US" sz="4400" dirty="0">
              <a:solidFill>
                <a:schemeClr val="accent5"/>
              </a:solidFill>
            </a:endParaRPr>
          </a:p>
        </p:txBody>
      </p:sp>
      <p:sp>
        <p:nvSpPr>
          <p:cNvPr id="3" name="Content Placeholder 2"/>
          <p:cNvSpPr>
            <a:spLocks noGrp="1"/>
          </p:cNvSpPr>
          <p:nvPr>
            <p:ph type="subTitle" idx="1"/>
          </p:nvPr>
        </p:nvSpPr>
        <p:spPr>
          <a:xfrm>
            <a:off x="8123400" y="3198332"/>
            <a:ext cx="3377184" cy="1645921"/>
          </a:xfrm>
          <a:noFill/>
        </p:spPr>
        <p:txBody>
          <a:bodyPr>
            <a:normAutofit/>
          </a:bodyPr>
          <a:lstStyle/>
          <a:p>
            <a:r>
              <a:rPr lang="fr-FR" sz="2000" b="1" dirty="0">
                <a:solidFill>
                  <a:schemeClr val="accent6"/>
                </a:solidFill>
              </a:rPr>
              <a:t>Les </a:t>
            </a:r>
            <a:r>
              <a:rPr lang="fr-FR" sz="2000" b="1" dirty="0" smtClean="0">
                <a:solidFill>
                  <a:schemeClr val="accent6"/>
                </a:solidFill>
              </a:rPr>
              <a:t>É</a:t>
            </a:r>
            <a:r>
              <a:rPr lang="fr-FR" sz="2000" b="1" dirty="0" smtClean="0">
                <a:solidFill>
                  <a:schemeClr val="accent6"/>
                </a:solidFill>
              </a:rPr>
              <a:t>CRANS </a:t>
            </a:r>
            <a:r>
              <a:rPr lang="fr-FR" sz="2000" b="1" dirty="0">
                <a:solidFill>
                  <a:schemeClr val="accent6"/>
                </a:solidFill>
              </a:rPr>
              <a:t>: </a:t>
            </a:r>
            <a:endParaRPr lang="fr-FR" sz="2000" b="1" dirty="0" smtClean="0">
              <a:solidFill>
                <a:schemeClr val="accent6"/>
              </a:solidFill>
            </a:endParaRPr>
          </a:p>
          <a:p>
            <a:r>
              <a:rPr lang="fr-FR" sz="2000" b="1" dirty="0" smtClean="0">
                <a:solidFill>
                  <a:schemeClr val="accent6"/>
                </a:solidFill>
              </a:rPr>
              <a:t>des </a:t>
            </a:r>
            <a:r>
              <a:rPr lang="fr-FR" sz="2000" b="1" dirty="0">
                <a:solidFill>
                  <a:schemeClr val="accent6"/>
                </a:solidFill>
              </a:rPr>
              <a:t>OUTILS </a:t>
            </a:r>
            <a:r>
              <a:rPr lang="fr-FR" sz="2000" b="1" dirty="0" smtClean="0">
                <a:solidFill>
                  <a:schemeClr val="accent6"/>
                </a:solidFill>
              </a:rPr>
              <a:t>pour SERVIR </a:t>
            </a:r>
          </a:p>
          <a:p>
            <a:r>
              <a:rPr lang="fr-FR" sz="2000" b="1" dirty="0" smtClean="0">
                <a:solidFill>
                  <a:schemeClr val="accent6"/>
                </a:solidFill>
              </a:rPr>
              <a:t>et non </a:t>
            </a:r>
          </a:p>
          <a:p>
            <a:r>
              <a:rPr lang="fr-FR" sz="2000" b="1" dirty="0" smtClean="0">
                <a:solidFill>
                  <a:schemeClr val="accent6"/>
                </a:solidFill>
              </a:rPr>
              <a:t>DESSERVIR ou ASSERVIR </a:t>
            </a:r>
            <a:endParaRPr lang="fr-FR" sz="2000" b="1" dirty="0">
              <a:solidFill>
                <a:schemeClr val="accent6"/>
              </a:solidFill>
            </a:endParaRPr>
          </a:p>
        </p:txBody>
      </p:sp>
      <p:sp>
        <p:nvSpPr>
          <p:cNvPr id="5" name="Footer PlaceHolder 3"/>
          <p:cNvSpPr>
            <a:spLocks noGrp="1"/>
          </p:cNvSpPr>
          <p:nvPr>
            <p:ph type="ftr" sz="quarter" idx="11"/>
          </p:nvPr>
        </p:nvSpPr>
        <p:spPr>
          <a:xfrm>
            <a:off x="603938" y="6356350"/>
            <a:ext cx="6195213" cy="365125"/>
          </a:xfrm>
          <a:noFill/>
        </p:spPr>
        <p:txBody>
          <a:bodyPr>
            <a:normAutofit/>
          </a:bodyPr>
          <a:lstStyle/>
          <a:p>
            <a:pPr algn="l">
              <a:spcAft>
                <a:spcPts val="600"/>
              </a:spcAft>
            </a:pPr>
            <a:r>
              <a:rPr lang="en-US">
                <a:solidFill>
                  <a:srgbClr val="FFFFFF"/>
                </a:solidFill>
              </a:rPr>
              <a:t>Les Chevaliers du Web, association L1901 en Vendée</a:t>
            </a:r>
            <a:endParaRPr lang="en-US">
              <a:solidFill>
                <a:srgbClr val="FFFFFF"/>
              </a:solidFill>
              <a:hlinkClick r:id="rId3">
                <a:extLst>
                  <a:ext uri="{A12FA001-AC4F-418D-AE19-62706E023703}">
                    <ahyp:hlinkClr xmlns:ahyp="http://schemas.microsoft.com/office/drawing/2018/hyperlinkcolor" xmlns="" val="tx"/>
                  </a:ext>
                </a:extLst>
              </a:hlinkClick>
            </a:endParaRPr>
          </a:p>
        </p:txBody>
      </p:sp>
      <p:pic>
        <p:nvPicPr>
          <p:cNvPr id="6" name="Image 5">
            <a:extLst>
              <a:ext uri="{FF2B5EF4-FFF2-40B4-BE49-F238E27FC236}">
                <a16:creationId xmlns:a16="http://schemas.microsoft.com/office/drawing/2014/main" xmlns="" id="{7576A212-DA4B-4DE9-8A4B-6AB7284FC8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5784" y="5643573"/>
            <a:ext cx="1095485" cy="987218"/>
          </a:xfrm>
          <a:prstGeom prst="rect">
            <a:avLst/>
          </a:prstGeom>
        </p:spPr>
      </p:pic>
      <p:sp>
        <p:nvSpPr>
          <p:cNvPr id="4" name="ZoneTexte 3">
            <a:extLst>
              <a:ext uri="{FF2B5EF4-FFF2-40B4-BE49-F238E27FC236}">
                <a16:creationId xmlns:a16="http://schemas.microsoft.com/office/drawing/2014/main" xmlns="" id="{B5AA83FB-89EE-4291-BD21-DC7E4AF636D9}"/>
              </a:ext>
            </a:extLst>
          </p:cNvPr>
          <p:cNvSpPr txBox="1"/>
          <p:nvPr/>
        </p:nvSpPr>
        <p:spPr>
          <a:xfrm>
            <a:off x="5590354" y="6178805"/>
            <a:ext cx="3126707" cy="369332"/>
          </a:xfrm>
          <a:prstGeom prst="rect">
            <a:avLst/>
          </a:prstGeom>
          <a:noFill/>
        </p:spPr>
        <p:txBody>
          <a:bodyPr wrap="square" rtlCol="0">
            <a:spAutoFit/>
          </a:bodyPr>
          <a:lstStyle/>
          <a:p>
            <a:pPr algn="r"/>
            <a:r>
              <a:rPr lang="fr-FR" dirty="0">
                <a:solidFill>
                  <a:schemeClr val="accent5"/>
                </a:solidFill>
              </a:rPr>
              <a:t>En partenariat étroit avec</a:t>
            </a:r>
          </a:p>
        </p:txBody>
      </p:sp>
      <p:pic>
        <p:nvPicPr>
          <p:cNvPr id="8" name="Image 7" descr="Logo Alertécra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20216" y="5462046"/>
            <a:ext cx="931875" cy="1105494"/>
          </a:xfrm>
          <a:prstGeom prst="rect">
            <a:avLst/>
          </a:prstGeom>
        </p:spPr>
      </p:pic>
      <p:sp>
        <p:nvSpPr>
          <p:cNvPr id="10" name="ZoneTexte 9"/>
          <p:cNvSpPr txBox="1"/>
          <p:nvPr/>
        </p:nvSpPr>
        <p:spPr>
          <a:xfrm rot="1770919">
            <a:off x="10581283" y="5288524"/>
            <a:ext cx="878516" cy="369332"/>
          </a:xfrm>
          <a:prstGeom prst="rect">
            <a:avLst/>
          </a:prstGeom>
          <a:noFill/>
        </p:spPr>
        <p:txBody>
          <a:bodyPr wrap="none" rtlCol="0">
            <a:spAutoFit/>
          </a:bodyPr>
          <a:lstStyle/>
          <a:p>
            <a:r>
              <a:rPr lang="fr-FR" dirty="0" smtClean="0">
                <a:solidFill>
                  <a:srgbClr val="2E75B6"/>
                </a:solidFill>
              </a:rPr>
              <a:t>ALERTE</a:t>
            </a:r>
            <a:endParaRPr lang="fr-FR" dirty="0">
              <a:solidFill>
                <a:srgbClr val="2E75B6"/>
              </a:solidFill>
            </a:endParaRPr>
          </a:p>
        </p:txBody>
      </p:sp>
    </p:spTree>
    <p:extLst>
      <p:ext uri="{BB962C8B-B14F-4D97-AF65-F5344CB8AC3E}">
        <p14:creationId xmlns:p14="http://schemas.microsoft.com/office/powerpoint/2010/main" val="2972302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24768" y="2048951"/>
            <a:ext cx="4121107" cy="2760098"/>
          </a:xfrm>
        </p:spPr>
        <p:txBody>
          <a:bodyPr>
            <a:normAutofit/>
          </a:bodyPr>
          <a:lstStyle/>
          <a:p>
            <a:pPr algn="ctr"/>
            <a:r>
              <a:rPr lang="en-US" dirty="0">
                <a:solidFill>
                  <a:srgbClr val="FFFFFF"/>
                </a:solidFill>
              </a:rPr>
              <a:t>3 semaines de coaching / </a:t>
            </a:r>
            <a:br>
              <a:rPr lang="en-US" dirty="0">
                <a:solidFill>
                  <a:srgbClr val="FFFFFF"/>
                </a:solidFill>
              </a:rPr>
            </a:br>
            <a:r>
              <a:rPr lang="en-US" dirty="0">
                <a:solidFill>
                  <a:srgbClr val="FFFFFF"/>
                </a:solidFill>
              </a:rPr>
              <a:t>10 jours de </a:t>
            </a:r>
            <a:r>
              <a:rPr lang="en-US" dirty="0" smtClean="0">
                <a:solidFill>
                  <a:srgbClr val="FFFFFF"/>
                </a:solidFill>
              </a:rPr>
              <a:t>D</a:t>
            </a:r>
            <a:r>
              <a:rPr lang="en-US" dirty="0" smtClean="0">
                <a:solidFill>
                  <a:srgbClr val="FFFFFF"/>
                </a:solidFill>
              </a:rPr>
              <a:t>É</a:t>
            </a:r>
            <a:r>
              <a:rPr lang="en-US" dirty="0" smtClean="0">
                <a:solidFill>
                  <a:srgbClr val="FFFFFF"/>
                </a:solidFill>
              </a:rPr>
              <a:t>FI</a:t>
            </a:r>
            <a:endParaRPr lang="en-US" dirty="0">
              <a:solidFill>
                <a:srgbClr val="FFFFFF"/>
              </a:solidFill>
            </a:endParaRPr>
          </a:p>
        </p:txBody>
      </p:sp>
      <p:sp>
        <p:nvSpPr>
          <p:cNvPr id="3" name="Content Placeholder 2"/>
          <p:cNvSpPr>
            <a:spLocks noGrp="1"/>
          </p:cNvSpPr>
          <p:nvPr>
            <p:ph type="body" idx="1"/>
          </p:nvPr>
        </p:nvSpPr>
        <p:spPr>
          <a:xfrm>
            <a:off x="6245837" y="813683"/>
            <a:ext cx="5306084" cy="5230634"/>
          </a:xfrm>
        </p:spPr>
        <p:txBody>
          <a:bodyPr anchor="ctr">
            <a:normAutofit/>
          </a:bodyPr>
          <a:lstStyle/>
          <a:p>
            <a:r>
              <a:rPr lang="fr-FR" sz="2000" dirty="0">
                <a:solidFill>
                  <a:schemeClr val="accent5"/>
                </a:solidFill>
              </a:rPr>
              <a:t>Semaine 1 </a:t>
            </a:r>
          </a:p>
          <a:p>
            <a:pPr lvl="1"/>
            <a:r>
              <a:rPr lang="fr-FR" sz="1800" dirty="0">
                <a:solidFill>
                  <a:schemeClr val="accent6"/>
                </a:solidFill>
              </a:rPr>
              <a:t>Formation des équipes enseignantes (2h env.)</a:t>
            </a:r>
          </a:p>
          <a:p>
            <a:pPr lvl="1"/>
            <a:r>
              <a:rPr lang="fr-FR" sz="1800" dirty="0">
                <a:solidFill>
                  <a:schemeClr val="accent6"/>
                </a:solidFill>
              </a:rPr>
              <a:t>une intervention par classe depuis la petite section jusqu’au CM2 + activités préparatoires mise en place par les enseignants</a:t>
            </a:r>
          </a:p>
          <a:p>
            <a:pPr lvl="1"/>
            <a:r>
              <a:rPr lang="fr-FR" sz="1800" dirty="0">
                <a:solidFill>
                  <a:schemeClr val="accent6"/>
                </a:solidFill>
              </a:rPr>
              <a:t>conférence pour les familles, ouverte au public  (1h30)</a:t>
            </a:r>
          </a:p>
          <a:p>
            <a:r>
              <a:rPr lang="fr-FR" sz="2000" dirty="0">
                <a:solidFill>
                  <a:schemeClr val="accent5"/>
                </a:solidFill>
              </a:rPr>
              <a:t>S2</a:t>
            </a:r>
            <a:r>
              <a:rPr lang="fr-FR" sz="2000" dirty="0">
                <a:solidFill>
                  <a:schemeClr val="accent6"/>
                </a:solidFill>
              </a:rPr>
              <a:t> : activités préparatoires par les enseignants (dessins, écritures, échanges)</a:t>
            </a:r>
          </a:p>
          <a:p>
            <a:r>
              <a:rPr lang="fr-FR" sz="2000" dirty="0">
                <a:solidFill>
                  <a:schemeClr val="accent5"/>
                </a:solidFill>
              </a:rPr>
              <a:t>S3</a:t>
            </a:r>
            <a:r>
              <a:rPr lang="fr-FR" sz="2000" dirty="0">
                <a:solidFill>
                  <a:schemeClr val="accent6"/>
                </a:solidFill>
              </a:rPr>
              <a:t> : nouvelle intervention dans chaque classe</a:t>
            </a:r>
          </a:p>
          <a:p>
            <a:r>
              <a:rPr lang="fr-FR" sz="2000" dirty="0">
                <a:solidFill>
                  <a:schemeClr val="accent5"/>
                </a:solidFill>
              </a:rPr>
              <a:t>S4 et S5 </a:t>
            </a:r>
            <a:r>
              <a:rPr lang="fr-FR" sz="2000" dirty="0">
                <a:solidFill>
                  <a:schemeClr val="accent6"/>
                </a:solidFill>
              </a:rPr>
              <a:t>: Défi, comptabilisation quotidienne des points</a:t>
            </a:r>
          </a:p>
          <a:p>
            <a:r>
              <a:rPr lang="fr-FR" sz="2000" dirty="0">
                <a:solidFill>
                  <a:schemeClr val="accent5"/>
                </a:solidFill>
              </a:rPr>
              <a:t>Bilan</a:t>
            </a:r>
            <a:r>
              <a:rPr lang="fr-FR" sz="2000" dirty="0">
                <a:solidFill>
                  <a:schemeClr val="accent6"/>
                </a:solidFill>
              </a:rPr>
              <a:t> – questionnaire en ligne (appli web)</a:t>
            </a:r>
            <a:endParaRPr sz="2000" dirty="0">
              <a:solidFill>
                <a:schemeClr val="accent6"/>
              </a:solidFill>
            </a:endParaRPr>
          </a:p>
        </p:txBody>
      </p:sp>
      <p:sp>
        <p:nvSpPr>
          <p:cNvPr id="4" name="TextBox 3">
            <a:extLst>
              <a:ext uri="{FF2B5EF4-FFF2-40B4-BE49-F238E27FC236}">
                <a16:creationId xmlns:a16="http://schemas.microsoft.com/office/drawing/2014/main" xmlns="" id="{997F9180-2123-4C10-A39D-F61F2B0DC9A4}"/>
              </a:ext>
            </a:extLst>
          </p:cNvPr>
          <p:cNvSpPr txBox="1"/>
          <p:nvPr/>
        </p:nvSpPr>
        <p:spPr>
          <a:xfrm>
            <a:off x="6082111" y="249382"/>
            <a:ext cx="5306084" cy="707886"/>
          </a:xfrm>
          <a:prstGeom prst="rect">
            <a:avLst/>
          </a:prstGeom>
          <a:noFill/>
        </p:spPr>
        <p:txBody>
          <a:bodyPr wrap="square" rtlCol="0">
            <a:spAutoFit/>
          </a:bodyPr>
          <a:lstStyle/>
          <a:p>
            <a:pPr algn="ctr"/>
            <a:r>
              <a:rPr lang="fr-FR" sz="4000" dirty="0">
                <a:solidFill>
                  <a:srgbClr val="0070C0"/>
                </a:solidFill>
                <a:latin typeface="+mj-lt"/>
              </a:rPr>
              <a:t>Déroulement-type</a:t>
            </a:r>
          </a:p>
        </p:txBody>
      </p:sp>
      <p:pic>
        <p:nvPicPr>
          <p:cNvPr id="6" name="Graphic 5" descr="Send">
            <a:extLst>
              <a:ext uri="{FF2B5EF4-FFF2-40B4-BE49-F238E27FC236}">
                <a16:creationId xmlns:a16="http://schemas.microsoft.com/office/drawing/2014/main" xmlns="" id="{696E4DF6-4D35-4654-917C-FA51D69570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721686" y="5686748"/>
            <a:ext cx="914400" cy="914400"/>
          </a:xfrm>
          <a:prstGeom prst="rect">
            <a:avLst/>
          </a:prstGeom>
        </p:spPr>
      </p:pic>
      <p:sp>
        <p:nvSpPr>
          <p:cNvPr id="7" name="TextBox 6">
            <a:extLst>
              <a:ext uri="{FF2B5EF4-FFF2-40B4-BE49-F238E27FC236}">
                <a16:creationId xmlns:a16="http://schemas.microsoft.com/office/drawing/2014/main" xmlns="" id="{13FF8AD0-6C00-4BD8-B7C3-59F688615B5C}"/>
              </a:ext>
            </a:extLst>
          </p:cNvPr>
          <p:cNvSpPr txBox="1"/>
          <p:nvPr/>
        </p:nvSpPr>
        <p:spPr>
          <a:xfrm>
            <a:off x="6644549" y="5952293"/>
            <a:ext cx="4752109" cy="523220"/>
          </a:xfrm>
          <a:prstGeom prst="rect">
            <a:avLst/>
          </a:prstGeom>
          <a:noFill/>
        </p:spPr>
        <p:txBody>
          <a:bodyPr wrap="square" rtlCol="0">
            <a:spAutoFit/>
          </a:bodyPr>
          <a:lstStyle/>
          <a:p>
            <a:r>
              <a:rPr lang="fr-FR" sz="2800" dirty="0">
                <a:solidFill>
                  <a:schemeClr val="accent5"/>
                </a:solidFill>
                <a:latin typeface="+mj-lt"/>
              </a:rPr>
              <a:t>Un projet sur 5 à 6 semaines </a:t>
            </a:r>
          </a:p>
        </p:txBody>
      </p:sp>
      <p:pic>
        <p:nvPicPr>
          <p:cNvPr id="12" name="Picture 11">
            <a:extLst>
              <a:ext uri="{FF2B5EF4-FFF2-40B4-BE49-F238E27FC236}">
                <a16:creationId xmlns:a16="http://schemas.microsoft.com/office/drawing/2014/main" xmlns="" id="{0934C020-A03B-4083-B8BE-0C56D8969899}"/>
              </a:ext>
            </a:extLst>
          </p:cNvPr>
          <p:cNvPicPr>
            <a:picLocks noChangeAspect="1"/>
          </p:cNvPicPr>
          <p:nvPr/>
        </p:nvPicPr>
        <p:blipFill>
          <a:blip r:embed="rId5"/>
          <a:stretch>
            <a:fillRect/>
          </a:stretch>
        </p:blipFill>
        <p:spPr>
          <a:xfrm>
            <a:off x="10893135" y="5676560"/>
            <a:ext cx="1298864" cy="1154893"/>
          </a:xfrm>
          <a:prstGeom prst="rect">
            <a:avLst/>
          </a:prstGeom>
        </p:spPr>
      </p:pic>
      <p:sp>
        <p:nvSpPr>
          <p:cNvPr id="5" name="ZoneTexte 4">
            <a:extLst>
              <a:ext uri="{FF2B5EF4-FFF2-40B4-BE49-F238E27FC236}">
                <a16:creationId xmlns:a16="http://schemas.microsoft.com/office/drawing/2014/main" xmlns="" id="{37899F4C-B3DD-4791-B13B-4A9DB064E148}"/>
              </a:ext>
            </a:extLst>
          </p:cNvPr>
          <p:cNvSpPr txBox="1"/>
          <p:nvPr/>
        </p:nvSpPr>
        <p:spPr>
          <a:xfrm>
            <a:off x="6178886" y="850471"/>
            <a:ext cx="5142358" cy="369332"/>
          </a:xfrm>
          <a:prstGeom prst="rect">
            <a:avLst/>
          </a:prstGeom>
          <a:noFill/>
        </p:spPr>
        <p:txBody>
          <a:bodyPr wrap="square" rtlCol="0">
            <a:spAutoFit/>
          </a:bodyPr>
          <a:lstStyle/>
          <a:p>
            <a:pPr algn="ctr"/>
            <a:r>
              <a:rPr lang="fr-FR" dirty="0">
                <a:solidFill>
                  <a:schemeClr val="accent5"/>
                </a:solidFill>
              </a:rPr>
              <a:t>Susceptible d’adaptation selon chaque école</a:t>
            </a:r>
          </a:p>
        </p:txBody>
      </p:sp>
    </p:spTree>
    <p:extLst>
      <p:ext uri="{BB962C8B-B14F-4D97-AF65-F5344CB8AC3E}">
        <p14:creationId xmlns:p14="http://schemas.microsoft.com/office/powerpoint/2010/main" val="3470082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pPr algn="ctr"/>
            <a:r>
              <a:rPr lang="en-US" dirty="0">
                <a:solidFill>
                  <a:srgbClr val="FFFFFF"/>
                </a:solidFill>
              </a:rPr>
              <a:t>AVANT le </a:t>
            </a:r>
            <a:r>
              <a:rPr lang="en-US" dirty="0" smtClean="0">
                <a:solidFill>
                  <a:srgbClr val="FFFFFF"/>
                </a:solidFill>
              </a:rPr>
              <a:t>D</a:t>
            </a:r>
            <a:r>
              <a:rPr lang="en-US" dirty="0" smtClean="0">
                <a:solidFill>
                  <a:srgbClr val="FFFFFF"/>
                </a:solidFill>
              </a:rPr>
              <a:t>É</a:t>
            </a:r>
            <a:r>
              <a:rPr lang="en-US" dirty="0" smtClean="0">
                <a:solidFill>
                  <a:srgbClr val="FFFFFF"/>
                </a:solidFill>
              </a:rPr>
              <a:t>FI</a:t>
            </a:r>
            <a:endParaRPr lang="en-US" dirty="0">
              <a:solidFill>
                <a:srgbClr val="FFFFFF"/>
              </a:solidFill>
            </a:endParaRPr>
          </a:p>
        </p:txBody>
      </p:sp>
      <p:sp>
        <p:nvSpPr>
          <p:cNvPr id="3" name="Content Placeholder 2"/>
          <p:cNvSpPr>
            <a:spLocks noGrp="1"/>
          </p:cNvSpPr>
          <p:nvPr>
            <p:ph type="body" idx="1"/>
          </p:nvPr>
        </p:nvSpPr>
        <p:spPr>
          <a:xfrm>
            <a:off x="6326739" y="1941702"/>
            <a:ext cx="5306084" cy="5230634"/>
          </a:xfrm>
        </p:spPr>
        <p:txBody>
          <a:bodyPr anchor="ctr">
            <a:normAutofit/>
          </a:bodyPr>
          <a:lstStyle/>
          <a:p>
            <a:r>
              <a:rPr lang="fr-FR" sz="2400" dirty="0">
                <a:solidFill>
                  <a:schemeClr val="accent6"/>
                </a:solidFill>
              </a:rPr>
              <a:t>Externe </a:t>
            </a:r>
          </a:p>
          <a:p>
            <a:pPr lvl="1"/>
            <a:r>
              <a:rPr lang="fr-FR" sz="2000" dirty="0">
                <a:solidFill>
                  <a:schemeClr val="accent6"/>
                </a:solidFill>
              </a:rPr>
              <a:t>Affiche à aménager OU à faire réaliser par les CM dans le cadre d’une activité préparatoire</a:t>
            </a:r>
          </a:p>
          <a:p>
            <a:pPr lvl="1"/>
            <a:r>
              <a:rPr lang="fr-FR" sz="2000" dirty="0">
                <a:solidFill>
                  <a:schemeClr val="accent6"/>
                </a:solidFill>
              </a:rPr>
              <a:t>Communiqué de presse</a:t>
            </a:r>
          </a:p>
          <a:p>
            <a:endParaRPr lang="fr-FR" sz="2400" dirty="0">
              <a:solidFill>
                <a:schemeClr val="accent6"/>
              </a:solidFill>
            </a:endParaRPr>
          </a:p>
          <a:p>
            <a:r>
              <a:rPr lang="fr-FR" sz="2400" dirty="0">
                <a:solidFill>
                  <a:schemeClr val="accent6"/>
                </a:solidFill>
              </a:rPr>
              <a:t>Interne</a:t>
            </a:r>
          </a:p>
          <a:p>
            <a:pPr lvl="1"/>
            <a:r>
              <a:rPr lang="fr-FR" sz="2000" dirty="0">
                <a:solidFill>
                  <a:schemeClr val="accent6"/>
                </a:solidFill>
              </a:rPr>
              <a:t>Lettre aux parents</a:t>
            </a:r>
          </a:p>
          <a:p>
            <a:pPr lvl="1"/>
            <a:r>
              <a:rPr lang="fr-FR" sz="2000" dirty="0">
                <a:solidFill>
                  <a:schemeClr val="accent6"/>
                </a:solidFill>
              </a:rPr>
              <a:t>Lettre aux grand frères/grandes sœurs</a:t>
            </a:r>
          </a:p>
          <a:p>
            <a:pPr lvl="1"/>
            <a:r>
              <a:rPr lang="fr-FR" sz="2000" dirty="0">
                <a:solidFill>
                  <a:schemeClr val="accent6"/>
                </a:solidFill>
              </a:rPr>
              <a:t>Lettre aux communautés éducatives, associations ou autres</a:t>
            </a:r>
          </a:p>
          <a:p>
            <a:pPr lvl="1"/>
            <a:r>
              <a:rPr lang="fr-FR" sz="2000" dirty="0">
                <a:solidFill>
                  <a:schemeClr val="accent6"/>
                </a:solidFill>
              </a:rPr>
              <a:t>Liste d’activités préparatoire</a:t>
            </a:r>
          </a:p>
          <a:p>
            <a:pPr lvl="1"/>
            <a:r>
              <a:rPr lang="fr-FR" sz="2000" dirty="0">
                <a:solidFill>
                  <a:schemeClr val="accent6"/>
                </a:solidFill>
              </a:rPr>
              <a:t>Questionnaire de bilan (appli web)</a:t>
            </a:r>
          </a:p>
          <a:p>
            <a:pPr lvl="1"/>
            <a:endParaRPr lang="fr-FR" sz="2000" dirty="0">
              <a:solidFill>
                <a:schemeClr val="accent6"/>
              </a:solidFill>
            </a:endParaRPr>
          </a:p>
          <a:p>
            <a:pPr lvl="1"/>
            <a:endParaRPr lang="fr-FR" sz="2000" dirty="0">
              <a:solidFill>
                <a:schemeClr val="accent6"/>
              </a:solidFill>
            </a:endParaRPr>
          </a:p>
          <a:p>
            <a:pPr lvl="1"/>
            <a:endParaRPr lang="fr-FR" sz="2000" dirty="0">
              <a:solidFill>
                <a:schemeClr val="accent6"/>
              </a:solidFill>
            </a:endParaRPr>
          </a:p>
          <a:p>
            <a:pPr lvl="1"/>
            <a:endParaRPr sz="2000" dirty="0">
              <a:solidFill>
                <a:schemeClr val="accent6"/>
              </a:solidFill>
            </a:endParaRPr>
          </a:p>
        </p:txBody>
      </p:sp>
      <p:sp>
        <p:nvSpPr>
          <p:cNvPr id="4" name="TextBox 3">
            <a:extLst>
              <a:ext uri="{FF2B5EF4-FFF2-40B4-BE49-F238E27FC236}">
                <a16:creationId xmlns:a16="http://schemas.microsoft.com/office/drawing/2014/main" xmlns="" id="{997F9180-2123-4C10-A39D-F61F2B0DC9A4}"/>
              </a:ext>
            </a:extLst>
          </p:cNvPr>
          <p:cNvSpPr txBox="1"/>
          <p:nvPr/>
        </p:nvSpPr>
        <p:spPr>
          <a:xfrm>
            <a:off x="5978202" y="249382"/>
            <a:ext cx="5306084" cy="707886"/>
          </a:xfrm>
          <a:prstGeom prst="rect">
            <a:avLst/>
          </a:prstGeom>
          <a:noFill/>
        </p:spPr>
        <p:txBody>
          <a:bodyPr wrap="square" rtlCol="0">
            <a:spAutoFit/>
          </a:bodyPr>
          <a:lstStyle/>
          <a:p>
            <a:pPr algn="ctr"/>
            <a:r>
              <a:rPr lang="fr-FR" sz="4000" dirty="0">
                <a:solidFill>
                  <a:srgbClr val="0070C0"/>
                </a:solidFill>
                <a:latin typeface="+mj-lt"/>
              </a:rPr>
              <a:t>Communication</a:t>
            </a:r>
          </a:p>
        </p:txBody>
      </p:sp>
      <p:pic>
        <p:nvPicPr>
          <p:cNvPr id="8" name="Picture 7">
            <a:extLst>
              <a:ext uri="{FF2B5EF4-FFF2-40B4-BE49-F238E27FC236}">
                <a16:creationId xmlns:a16="http://schemas.microsoft.com/office/drawing/2014/main" xmlns="" id="{D0D38F58-A952-4570-A506-414432E4AB44}"/>
              </a:ext>
            </a:extLst>
          </p:cNvPr>
          <p:cNvPicPr>
            <a:picLocks noChangeAspect="1"/>
          </p:cNvPicPr>
          <p:nvPr/>
        </p:nvPicPr>
        <p:blipFill>
          <a:blip r:embed="rId3"/>
          <a:stretch>
            <a:fillRect/>
          </a:stretch>
        </p:blipFill>
        <p:spPr>
          <a:xfrm>
            <a:off x="10752652" y="5578416"/>
            <a:ext cx="1298864" cy="1154893"/>
          </a:xfrm>
          <a:prstGeom prst="rect">
            <a:avLst/>
          </a:prstGeom>
        </p:spPr>
      </p:pic>
      <p:sp>
        <p:nvSpPr>
          <p:cNvPr id="5" name="ZoneTexte 4">
            <a:extLst>
              <a:ext uri="{FF2B5EF4-FFF2-40B4-BE49-F238E27FC236}">
                <a16:creationId xmlns:a16="http://schemas.microsoft.com/office/drawing/2014/main" xmlns="" id="{C92161C8-8C74-4956-8480-03505AF1B752}"/>
              </a:ext>
            </a:extLst>
          </p:cNvPr>
          <p:cNvSpPr txBox="1"/>
          <p:nvPr/>
        </p:nvSpPr>
        <p:spPr>
          <a:xfrm>
            <a:off x="6109891" y="997527"/>
            <a:ext cx="5434409" cy="646331"/>
          </a:xfrm>
          <a:prstGeom prst="rect">
            <a:avLst/>
          </a:prstGeom>
          <a:noFill/>
        </p:spPr>
        <p:txBody>
          <a:bodyPr wrap="square" rtlCol="0">
            <a:spAutoFit/>
          </a:bodyPr>
          <a:lstStyle/>
          <a:p>
            <a:pPr algn="ctr"/>
            <a:r>
              <a:rPr lang="fr-FR" dirty="0">
                <a:solidFill>
                  <a:srgbClr val="7030A0"/>
                </a:solidFill>
              </a:rPr>
              <a:t>Tous les documents et supports sont fournis par les Chevaliers, à adapter par l’école (logo…)</a:t>
            </a:r>
          </a:p>
        </p:txBody>
      </p:sp>
    </p:spTree>
    <p:extLst>
      <p:ext uri="{BB962C8B-B14F-4D97-AF65-F5344CB8AC3E}">
        <p14:creationId xmlns:p14="http://schemas.microsoft.com/office/powerpoint/2010/main" val="3244615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A616B94-75CA-4C34-9192-5488937124F9}"/>
              </a:ext>
            </a:extLst>
          </p:cNvPr>
          <p:cNvSpPr>
            <a:spLocks noGrp="1"/>
          </p:cNvSpPr>
          <p:nvPr>
            <p:ph type="title"/>
          </p:nvPr>
        </p:nvSpPr>
        <p:spPr>
          <a:xfrm>
            <a:off x="722696" y="0"/>
            <a:ext cx="10515600" cy="1325563"/>
          </a:xfrm>
        </p:spPr>
        <p:txBody>
          <a:bodyPr/>
          <a:lstStyle/>
          <a:p>
            <a:r>
              <a:rPr lang="fr-FR" b="1" dirty="0">
                <a:solidFill>
                  <a:srgbClr val="002E8A"/>
                </a:solidFill>
              </a:rPr>
              <a:t>Témoignages </a:t>
            </a:r>
            <a:r>
              <a:rPr lang="fr-FR" b="1" dirty="0" smtClean="0">
                <a:solidFill>
                  <a:srgbClr val="002E8A"/>
                </a:solidFill>
              </a:rPr>
              <a:t>d’enfants</a:t>
            </a:r>
            <a:endParaRPr lang="fr-FR" b="1" dirty="0">
              <a:solidFill>
                <a:srgbClr val="002E8A"/>
              </a:solidFill>
            </a:endParaRPr>
          </a:p>
        </p:txBody>
      </p:sp>
      <p:sp>
        <p:nvSpPr>
          <p:cNvPr id="3" name="Espace réservé du contenu 2">
            <a:extLst>
              <a:ext uri="{FF2B5EF4-FFF2-40B4-BE49-F238E27FC236}">
                <a16:creationId xmlns="" xmlns:a16="http://schemas.microsoft.com/office/drawing/2014/main" id="{C4228E84-482C-490B-A5CF-365EB0118198}"/>
              </a:ext>
            </a:extLst>
          </p:cNvPr>
          <p:cNvSpPr>
            <a:spLocks noGrp="1"/>
          </p:cNvSpPr>
          <p:nvPr>
            <p:ph idx="1"/>
          </p:nvPr>
        </p:nvSpPr>
        <p:spPr>
          <a:xfrm>
            <a:off x="462013" y="1434164"/>
            <a:ext cx="11213431" cy="4742799"/>
          </a:xfrm>
        </p:spPr>
        <p:txBody>
          <a:bodyPr>
            <a:normAutofit fontScale="62500" lnSpcReduction="20000"/>
          </a:bodyPr>
          <a:lstStyle/>
          <a:p>
            <a:r>
              <a:rPr lang="fr-FR" dirty="0" smtClean="0">
                <a:solidFill>
                  <a:srgbClr val="000090"/>
                </a:solidFill>
              </a:rPr>
              <a:t>«</a:t>
            </a:r>
            <a:r>
              <a:rPr lang="fr-FR" dirty="0">
                <a:solidFill>
                  <a:srgbClr val="000090"/>
                </a:solidFill>
              </a:rPr>
              <a:t> </a:t>
            </a:r>
            <a:r>
              <a:rPr lang="fr-FR" i="1" dirty="0">
                <a:solidFill>
                  <a:srgbClr val="000090"/>
                </a:solidFill>
              </a:rPr>
              <a:t>C’était  bien parce qu’on a pu faire des jeux avec Papa et Maman, j’ai lu et j’ai fait du bricolage, je me suis ennuyée mais c’était trop bien et au moins, avec Papa, le matin, on a joué au lieu de regarder</a:t>
            </a:r>
            <a:r>
              <a:rPr lang="fr-FR" dirty="0">
                <a:solidFill>
                  <a:srgbClr val="000090"/>
                </a:solidFill>
              </a:rPr>
              <a:t>! » </a:t>
            </a:r>
            <a:r>
              <a:rPr lang="fr-FR" dirty="0" smtClean="0">
                <a:solidFill>
                  <a:srgbClr val="000090"/>
                </a:solidFill>
              </a:rPr>
              <a:t>CM2</a:t>
            </a:r>
          </a:p>
          <a:p>
            <a:endParaRPr lang="fr-FR" dirty="0">
              <a:solidFill>
                <a:srgbClr val="000090"/>
              </a:solidFill>
            </a:endParaRPr>
          </a:p>
          <a:p>
            <a:r>
              <a:rPr lang="fr-FR" i="1" dirty="0">
                <a:solidFill>
                  <a:srgbClr val="000090"/>
                </a:solidFill>
              </a:rPr>
              <a:t>« J’étais déjà en train de comprendre tout ce manège mais vous m’avez permis d’ouvrir les yeux encore plus. » </a:t>
            </a:r>
            <a:r>
              <a:rPr lang="fr-FR" i="1" dirty="0" smtClean="0">
                <a:solidFill>
                  <a:srgbClr val="000090"/>
                </a:solidFill>
              </a:rPr>
              <a:t>CM2</a:t>
            </a:r>
            <a:endParaRPr lang="fr-FR" i="1" dirty="0">
              <a:solidFill>
                <a:srgbClr val="000090"/>
              </a:solidFill>
            </a:endParaRPr>
          </a:p>
          <a:p>
            <a:pPr>
              <a:buNone/>
            </a:pPr>
            <a:endParaRPr lang="fr-FR" sz="1000" dirty="0">
              <a:solidFill>
                <a:srgbClr val="000090"/>
              </a:solidFill>
            </a:endParaRPr>
          </a:p>
          <a:p>
            <a:r>
              <a:rPr lang="fr-FR" dirty="0">
                <a:solidFill>
                  <a:srgbClr val="000090"/>
                </a:solidFill>
              </a:rPr>
              <a:t>« </a:t>
            </a:r>
            <a:r>
              <a:rPr lang="fr-FR" i="1" dirty="0">
                <a:solidFill>
                  <a:srgbClr val="000090"/>
                </a:solidFill>
              </a:rPr>
              <a:t>J’ai vu qu’il y avait des choses qui ont changé, on a joué dehors, on a fait de la cuisine et on s’est trouvé plein d’occupations. J’aimerais refaire le défi avec toute ma famille</a:t>
            </a:r>
            <a:r>
              <a:rPr lang="fr-FR" dirty="0">
                <a:solidFill>
                  <a:srgbClr val="000090"/>
                </a:solidFill>
              </a:rPr>
              <a:t> » </a:t>
            </a:r>
            <a:r>
              <a:rPr lang="fr-FR" dirty="0" smtClean="0">
                <a:solidFill>
                  <a:srgbClr val="000090"/>
                </a:solidFill>
              </a:rPr>
              <a:t>CM2</a:t>
            </a:r>
          </a:p>
          <a:p>
            <a:pPr>
              <a:buNone/>
            </a:pPr>
            <a:endParaRPr lang="fr-FR" sz="1000" dirty="0">
              <a:solidFill>
                <a:srgbClr val="000090"/>
              </a:solidFill>
            </a:endParaRPr>
          </a:p>
          <a:p>
            <a:r>
              <a:rPr lang="fr-FR" dirty="0">
                <a:solidFill>
                  <a:srgbClr val="000090"/>
                </a:solidFill>
              </a:rPr>
              <a:t>« </a:t>
            </a:r>
            <a:r>
              <a:rPr lang="fr-FR" i="1" dirty="0">
                <a:solidFill>
                  <a:srgbClr val="000090"/>
                </a:solidFill>
              </a:rPr>
              <a:t>C’était bien mais dur. On s’est un peu ennuyé mais dés fois, on trouve des choses à faire » </a:t>
            </a:r>
            <a:r>
              <a:rPr lang="fr-FR" i="1" dirty="0" smtClean="0">
                <a:solidFill>
                  <a:srgbClr val="000090"/>
                </a:solidFill>
              </a:rPr>
              <a:t>CM2</a:t>
            </a:r>
          </a:p>
          <a:p>
            <a:pPr>
              <a:buNone/>
            </a:pPr>
            <a:endParaRPr lang="fr-FR" sz="1100" dirty="0">
              <a:solidFill>
                <a:srgbClr val="000090"/>
              </a:solidFill>
            </a:endParaRPr>
          </a:p>
          <a:p>
            <a:r>
              <a:rPr lang="fr-FR" dirty="0">
                <a:solidFill>
                  <a:srgbClr val="000090"/>
                </a:solidFill>
              </a:rPr>
              <a:t>« </a:t>
            </a:r>
            <a:r>
              <a:rPr lang="fr-FR" i="1" dirty="0">
                <a:solidFill>
                  <a:srgbClr val="000090"/>
                </a:solidFill>
              </a:rPr>
              <a:t>Moi, au début, je me suis dit que ça allait être très dur et que la télé est très facile à allumer comme tous les écrans…alors, dessus, j’ai mis ma liste d’activités et je me suis dit que c’est parti! Je vais y arriver! J’ai encouragé et on m’a encouragé et, au final, j’ai fait 73/74 points » </a:t>
            </a:r>
            <a:r>
              <a:rPr lang="fr-FR" i="1" dirty="0" smtClean="0">
                <a:solidFill>
                  <a:srgbClr val="000090"/>
                </a:solidFill>
              </a:rPr>
              <a:t>CM1</a:t>
            </a:r>
          </a:p>
          <a:p>
            <a:pPr>
              <a:buNone/>
            </a:pPr>
            <a:endParaRPr lang="fr-FR" sz="1100" i="1" dirty="0">
              <a:solidFill>
                <a:srgbClr val="000090"/>
              </a:solidFill>
            </a:endParaRPr>
          </a:p>
          <a:p>
            <a:r>
              <a:rPr lang="fr-FR" dirty="0">
                <a:solidFill>
                  <a:srgbClr val="000090"/>
                </a:solidFill>
              </a:rPr>
              <a:t>« </a:t>
            </a:r>
            <a:r>
              <a:rPr lang="fr-FR" i="1" dirty="0">
                <a:solidFill>
                  <a:srgbClr val="000090"/>
                </a:solidFill>
              </a:rPr>
              <a:t>C’est dur mais on va réussir. Tout le monde peut essayer. Vous allez réussir! » </a:t>
            </a:r>
            <a:r>
              <a:rPr lang="fr-FR" i="1" dirty="0" smtClean="0">
                <a:solidFill>
                  <a:srgbClr val="000090"/>
                </a:solidFill>
              </a:rPr>
              <a:t>CM1</a:t>
            </a:r>
          </a:p>
          <a:p>
            <a:pPr>
              <a:buNone/>
            </a:pPr>
            <a:endParaRPr lang="fr-FR" sz="1100" i="1" dirty="0">
              <a:solidFill>
                <a:srgbClr val="000090"/>
              </a:solidFill>
            </a:endParaRPr>
          </a:p>
          <a:p>
            <a:r>
              <a:rPr lang="fr-FR" i="1" dirty="0">
                <a:solidFill>
                  <a:srgbClr val="000090"/>
                </a:solidFill>
              </a:rPr>
              <a:t>« J’ai bien aimé faire le Défi sans écrans. Au début, je pensai que ça allait être dur mais, maintenant qu’il est fini, je trouve que c’était plutôt facile. Je suis contente de moi, de toute ma famille et de mes amis » CM1</a:t>
            </a:r>
          </a:p>
        </p:txBody>
      </p:sp>
      <p:pic>
        <p:nvPicPr>
          <p:cNvPr id="5" name="Picture 9">
            <a:extLst>
              <a:ext uri="{FF2B5EF4-FFF2-40B4-BE49-F238E27FC236}">
                <a16:creationId xmlns="" xmlns:a16="http://schemas.microsoft.com/office/drawing/2014/main" id="{DE2C18C0-780D-4557-9939-C864D5713367}"/>
              </a:ext>
            </a:extLst>
          </p:cNvPr>
          <p:cNvPicPr>
            <a:picLocks noChangeAspect="1"/>
          </p:cNvPicPr>
          <p:nvPr/>
        </p:nvPicPr>
        <p:blipFill>
          <a:blip r:embed="rId3" cstate="print"/>
          <a:stretch>
            <a:fillRect/>
          </a:stretch>
        </p:blipFill>
        <p:spPr>
          <a:xfrm>
            <a:off x="10893136" y="5703107"/>
            <a:ext cx="1298864" cy="1154893"/>
          </a:xfrm>
          <a:prstGeom prst="rect">
            <a:avLst/>
          </a:prstGeom>
        </p:spPr>
      </p:pic>
    </p:spTree>
    <p:extLst>
      <p:ext uri="{BB962C8B-B14F-4D97-AF65-F5344CB8AC3E}">
        <p14:creationId xmlns:p14="http://schemas.microsoft.com/office/powerpoint/2010/main" val="2926602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A616B94-75CA-4C34-9192-5488937124F9}"/>
              </a:ext>
            </a:extLst>
          </p:cNvPr>
          <p:cNvSpPr>
            <a:spLocks noGrp="1"/>
          </p:cNvSpPr>
          <p:nvPr>
            <p:ph type="title"/>
          </p:nvPr>
        </p:nvSpPr>
        <p:spPr>
          <a:xfrm>
            <a:off x="838200" y="0"/>
            <a:ext cx="10515600" cy="1016001"/>
          </a:xfrm>
        </p:spPr>
        <p:txBody>
          <a:bodyPr/>
          <a:lstStyle/>
          <a:p>
            <a:r>
              <a:rPr lang="fr-FR" dirty="0">
                <a:solidFill>
                  <a:schemeClr val="bg1"/>
                </a:solidFill>
              </a:rPr>
              <a:t>Témoignages de parents*</a:t>
            </a:r>
          </a:p>
        </p:txBody>
      </p:sp>
      <p:sp>
        <p:nvSpPr>
          <p:cNvPr id="3" name="Espace réservé du contenu 2">
            <a:extLst>
              <a:ext uri="{FF2B5EF4-FFF2-40B4-BE49-F238E27FC236}">
                <a16:creationId xmlns:a16="http://schemas.microsoft.com/office/drawing/2014/main" xmlns="" id="{C4228E84-482C-490B-A5CF-365EB0118198}"/>
              </a:ext>
            </a:extLst>
          </p:cNvPr>
          <p:cNvSpPr>
            <a:spLocks noGrp="1"/>
          </p:cNvSpPr>
          <p:nvPr>
            <p:ph idx="1"/>
          </p:nvPr>
        </p:nvSpPr>
        <p:spPr>
          <a:xfrm>
            <a:off x="148167" y="973667"/>
            <a:ext cx="12043833" cy="5203296"/>
          </a:xfrm>
        </p:spPr>
        <p:txBody>
          <a:bodyPr>
            <a:noAutofit/>
          </a:bodyPr>
          <a:lstStyle/>
          <a:p>
            <a:pPr>
              <a:lnSpc>
                <a:spcPct val="110000"/>
              </a:lnSpc>
            </a:pPr>
            <a:r>
              <a:rPr lang="fr-FR" sz="2400" dirty="0">
                <a:solidFill>
                  <a:schemeClr val="bg1"/>
                </a:solidFill>
              </a:rPr>
              <a:t>«</a:t>
            </a:r>
            <a:r>
              <a:rPr lang="fr-FR" sz="2300" dirty="0">
                <a:solidFill>
                  <a:schemeClr val="bg1"/>
                </a:solidFill>
              </a:rPr>
              <a:t> </a:t>
            </a:r>
            <a:r>
              <a:rPr lang="fr-FR" sz="2300" i="1" dirty="0">
                <a:solidFill>
                  <a:schemeClr val="bg1"/>
                </a:solidFill>
              </a:rPr>
              <a:t>Que des points positifs </a:t>
            </a:r>
            <a:r>
              <a:rPr lang="fr-FR" sz="2300" dirty="0">
                <a:solidFill>
                  <a:schemeClr val="bg1"/>
                </a:solidFill>
              </a:rPr>
              <a:t>! » (10/10)</a:t>
            </a:r>
          </a:p>
          <a:p>
            <a:pPr>
              <a:lnSpc>
                <a:spcPct val="110000"/>
              </a:lnSpc>
            </a:pPr>
            <a:r>
              <a:rPr lang="fr-FR" sz="2300" dirty="0">
                <a:solidFill>
                  <a:schemeClr val="bg1"/>
                </a:solidFill>
              </a:rPr>
              <a:t>« </a:t>
            </a:r>
            <a:r>
              <a:rPr lang="fr-FR" sz="2300" i="1" dirty="0">
                <a:solidFill>
                  <a:schemeClr val="bg1"/>
                </a:solidFill>
              </a:rPr>
              <a:t>Bonne prise de conscience</a:t>
            </a:r>
            <a:r>
              <a:rPr lang="fr-FR" sz="2300" dirty="0">
                <a:solidFill>
                  <a:schemeClr val="bg1"/>
                </a:solidFill>
              </a:rPr>
              <a:t> » (8/10)</a:t>
            </a:r>
          </a:p>
          <a:p>
            <a:pPr>
              <a:lnSpc>
                <a:spcPct val="110000"/>
              </a:lnSpc>
            </a:pPr>
            <a:r>
              <a:rPr lang="fr-FR" sz="2300" dirty="0">
                <a:solidFill>
                  <a:schemeClr val="bg1"/>
                </a:solidFill>
              </a:rPr>
              <a:t>« </a:t>
            </a:r>
            <a:r>
              <a:rPr lang="fr-FR" sz="2300" i="1" dirty="0">
                <a:solidFill>
                  <a:schemeClr val="bg1"/>
                </a:solidFill>
              </a:rPr>
              <a:t>Explications claires et précises, bonne dynamique</a:t>
            </a:r>
            <a:r>
              <a:rPr lang="fr-FR" sz="2300" dirty="0">
                <a:solidFill>
                  <a:schemeClr val="bg1"/>
                </a:solidFill>
              </a:rPr>
              <a:t> » (9/10)</a:t>
            </a:r>
          </a:p>
          <a:p>
            <a:pPr>
              <a:lnSpc>
                <a:spcPct val="110000"/>
              </a:lnSpc>
            </a:pPr>
            <a:r>
              <a:rPr lang="fr-FR" sz="2300" dirty="0">
                <a:solidFill>
                  <a:schemeClr val="bg1"/>
                </a:solidFill>
              </a:rPr>
              <a:t>« </a:t>
            </a:r>
            <a:r>
              <a:rPr lang="fr-FR" sz="2300" i="1" dirty="0">
                <a:solidFill>
                  <a:schemeClr val="bg1"/>
                </a:solidFill>
              </a:rPr>
              <a:t>Très bonnes explications, bonne présentation, à poursuivre pour nos enfants</a:t>
            </a:r>
            <a:r>
              <a:rPr lang="fr-FR" sz="2300" dirty="0">
                <a:solidFill>
                  <a:schemeClr val="bg1"/>
                </a:solidFill>
              </a:rPr>
              <a:t> » (8/10)</a:t>
            </a:r>
          </a:p>
          <a:p>
            <a:pPr>
              <a:lnSpc>
                <a:spcPct val="110000"/>
              </a:lnSpc>
            </a:pPr>
            <a:r>
              <a:rPr lang="fr-FR" sz="2300" dirty="0">
                <a:solidFill>
                  <a:schemeClr val="bg1"/>
                </a:solidFill>
              </a:rPr>
              <a:t>« </a:t>
            </a:r>
            <a:r>
              <a:rPr lang="fr-FR" sz="2300" i="1" dirty="0">
                <a:solidFill>
                  <a:schemeClr val="bg1"/>
                </a:solidFill>
              </a:rPr>
              <a:t>Intervenante motivée et captivante, défi clair</a:t>
            </a:r>
            <a:r>
              <a:rPr lang="fr-FR" sz="2300" dirty="0">
                <a:solidFill>
                  <a:schemeClr val="bg1"/>
                </a:solidFill>
              </a:rPr>
              <a:t> » (10/10)</a:t>
            </a:r>
          </a:p>
          <a:p>
            <a:pPr>
              <a:lnSpc>
                <a:spcPct val="110000"/>
              </a:lnSpc>
            </a:pPr>
            <a:r>
              <a:rPr lang="fr-FR" sz="2300" dirty="0">
                <a:solidFill>
                  <a:schemeClr val="bg1"/>
                </a:solidFill>
              </a:rPr>
              <a:t>« </a:t>
            </a:r>
            <a:r>
              <a:rPr lang="fr-FR" sz="2300" i="1" dirty="0">
                <a:solidFill>
                  <a:schemeClr val="bg1"/>
                </a:solidFill>
              </a:rPr>
              <a:t>On se rend bien compte des effets néfastes des écrans. Ça donne envie de faire le défi, ravie d’avoir participé</a:t>
            </a:r>
            <a:r>
              <a:rPr lang="fr-FR" sz="2300" dirty="0">
                <a:solidFill>
                  <a:schemeClr val="bg1"/>
                </a:solidFill>
              </a:rPr>
              <a:t> » (9/10)</a:t>
            </a:r>
          </a:p>
          <a:p>
            <a:pPr>
              <a:lnSpc>
                <a:spcPct val="110000"/>
              </a:lnSpc>
            </a:pPr>
            <a:r>
              <a:rPr lang="fr-FR" sz="2300" dirty="0">
                <a:solidFill>
                  <a:schemeClr val="bg1"/>
                </a:solidFill>
              </a:rPr>
              <a:t>« </a:t>
            </a:r>
            <a:r>
              <a:rPr lang="fr-FR" sz="2300" i="1" dirty="0">
                <a:solidFill>
                  <a:schemeClr val="bg1"/>
                </a:solidFill>
              </a:rPr>
              <a:t>Découverte des nouvelles technologies avec leur emprise sur les enfants. Permettre de nous protéger de leurs agressions</a:t>
            </a:r>
            <a:r>
              <a:rPr lang="fr-FR" sz="2300" dirty="0">
                <a:solidFill>
                  <a:schemeClr val="bg1"/>
                </a:solidFill>
              </a:rPr>
              <a:t> » (8/10)</a:t>
            </a:r>
          </a:p>
          <a:p>
            <a:pPr>
              <a:lnSpc>
                <a:spcPct val="110000"/>
              </a:lnSpc>
            </a:pPr>
            <a:r>
              <a:rPr lang="fr-FR" sz="2300" dirty="0">
                <a:solidFill>
                  <a:schemeClr val="bg1"/>
                </a:solidFill>
              </a:rPr>
              <a:t>« </a:t>
            </a:r>
            <a:r>
              <a:rPr lang="fr-FR" sz="2300" i="1" dirty="0">
                <a:solidFill>
                  <a:schemeClr val="bg1"/>
                </a:solidFill>
              </a:rPr>
              <a:t>Exemples concrets, parlants. Sujet qui touche tout le monde et peu connu malgré les conséquences</a:t>
            </a:r>
            <a:r>
              <a:rPr lang="fr-FR" sz="2300" dirty="0">
                <a:solidFill>
                  <a:schemeClr val="bg1"/>
                </a:solidFill>
              </a:rPr>
              <a:t> » (10/10)</a:t>
            </a:r>
          </a:p>
        </p:txBody>
      </p:sp>
      <p:sp>
        <p:nvSpPr>
          <p:cNvPr id="4" name="ZoneTexte 3">
            <a:extLst>
              <a:ext uri="{FF2B5EF4-FFF2-40B4-BE49-F238E27FC236}">
                <a16:creationId xmlns:a16="http://schemas.microsoft.com/office/drawing/2014/main" xmlns="" id="{7A59CAAD-FDA3-4D2F-B664-6E2F531731AD}"/>
              </a:ext>
            </a:extLst>
          </p:cNvPr>
          <p:cNvSpPr txBox="1"/>
          <p:nvPr/>
        </p:nvSpPr>
        <p:spPr>
          <a:xfrm>
            <a:off x="838200" y="6308209"/>
            <a:ext cx="10692245" cy="369332"/>
          </a:xfrm>
          <a:prstGeom prst="rect">
            <a:avLst/>
          </a:prstGeom>
          <a:noFill/>
        </p:spPr>
        <p:txBody>
          <a:bodyPr wrap="square" rtlCol="0">
            <a:spAutoFit/>
          </a:bodyPr>
          <a:lstStyle/>
          <a:p>
            <a:r>
              <a:rPr lang="fr-FR" dirty="0">
                <a:solidFill>
                  <a:schemeClr val="bg1"/>
                </a:solidFill>
              </a:rPr>
              <a:t>* Témoignages recueillis lors de la conférence aux parents à Mesnard la Barotière, </a:t>
            </a:r>
            <a:r>
              <a:rPr lang="fr-FR">
                <a:solidFill>
                  <a:schemeClr val="bg1"/>
                </a:solidFill>
              </a:rPr>
              <a:t>le 8/11/2018</a:t>
            </a:r>
            <a:endParaRPr lang="fr-FR" dirty="0">
              <a:solidFill>
                <a:schemeClr val="bg1"/>
              </a:solidFill>
            </a:endParaRPr>
          </a:p>
        </p:txBody>
      </p:sp>
      <p:pic>
        <p:nvPicPr>
          <p:cNvPr id="5" name="Picture 9">
            <a:extLst>
              <a:ext uri="{FF2B5EF4-FFF2-40B4-BE49-F238E27FC236}">
                <a16:creationId xmlns:a16="http://schemas.microsoft.com/office/drawing/2014/main" xmlns="" id="{DE2C18C0-780D-4557-9939-C864D5713367}"/>
              </a:ext>
            </a:extLst>
          </p:cNvPr>
          <p:cNvPicPr>
            <a:picLocks noChangeAspect="1"/>
          </p:cNvPicPr>
          <p:nvPr/>
        </p:nvPicPr>
        <p:blipFill>
          <a:blip r:embed="rId3"/>
          <a:stretch>
            <a:fillRect/>
          </a:stretch>
        </p:blipFill>
        <p:spPr>
          <a:xfrm>
            <a:off x="10893136" y="5703107"/>
            <a:ext cx="1298864" cy="1154893"/>
          </a:xfrm>
          <a:prstGeom prst="rect">
            <a:avLst/>
          </a:prstGeom>
        </p:spPr>
      </p:pic>
    </p:spTree>
    <p:extLst>
      <p:ext uri="{BB962C8B-B14F-4D97-AF65-F5344CB8AC3E}">
        <p14:creationId xmlns:p14="http://schemas.microsoft.com/office/powerpoint/2010/main" val="4686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0F6CDC51-8D27-4BF4-AB33-7D5905E80D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24FB90F3-DFB9-42D4-B851-120249962A2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p:cNvSpPr>
            <a:spLocks noGrp="1"/>
          </p:cNvSpPr>
          <p:nvPr>
            <p:ph type="title"/>
          </p:nvPr>
        </p:nvSpPr>
        <p:spPr>
          <a:xfrm>
            <a:off x="804672" y="802955"/>
            <a:ext cx="5145024" cy="1454051"/>
          </a:xfrm>
        </p:spPr>
        <p:txBody>
          <a:bodyPr vert="horz" lIns="91440" tIns="45720" rIns="91440" bIns="45720" rtlCol="0">
            <a:normAutofit/>
          </a:bodyPr>
          <a:lstStyle/>
          <a:p>
            <a:pPr algn="ctr"/>
            <a:r>
              <a:rPr lang="en-US" sz="6000" b="1" dirty="0">
                <a:solidFill>
                  <a:schemeClr val="accent6"/>
                </a:solidFill>
              </a:rPr>
              <a:t>BUDGET</a:t>
            </a:r>
          </a:p>
        </p:txBody>
      </p:sp>
      <p:sp>
        <p:nvSpPr>
          <p:cNvPr id="17" name="Freeform 60">
            <a:extLst>
              <a:ext uri="{FF2B5EF4-FFF2-40B4-BE49-F238E27FC236}">
                <a16:creationId xmlns:a16="http://schemas.microsoft.com/office/drawing/2014/main" xmlns="" id="{DF4CE22F-8463-44F2-BE50-65D9B503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804672" y="2421682"/>
            <a:ext cx="5145024" cy="3639289"/>
          </a:xfrm>
        </p:spPr>
        <p:txBody>
          <a:bodyPr vert="horz" lIns="91440" tIns="45720" rIns="91440" bIns="45720" rtlCol="0" anchor="ctr">
            <a:normAutofit/>
          </a:bodyPr>
          <a:lstStyle/>
          <a:p>
            <a:r>
              <a:rPr lang="en-US" sz="2000" dirty="0">
                <a:solidFill>
                  <a:srgbClr val="0070C0"/>
                </a:solidFill>
              </a:rPr>
              <a:t>Conférence Parents / public = 500€*</a:t>
            </a:r>
          </a:p>
          <a:p>
            <a:r>
              <a:rPr lang="en-US" sz="2000" dirty="0">
                <a:solidFill>
                  <a:srgbClr val="0070C0"/>
                </a:solidFill>
              </a:rPr>
              <a:t>Formation personnel enseignants = 300€*</a:t>
            </a:r>
          </a:p>
          <a:p>
            <a:r>
              <a:rPr lang="en-US" sz="2000" dirty="0">
                <a:solidFill>
                  <a:srgbClr val="0070C0"/>
                </a:solidFill>
              </a:rPr>
              <a:t>Frais de déplacements</a:t>
            </a:r>
          </a:p>
          <a:p>
            <a:r>
              <a:rPr lang="en-US" sz="2000" dirty="0">
                <a:solidFill>
                  <a:srgbClr val="0070C0"/>
                </a:solidFill>
              </a:rPr>
              <a:t> Interventions dans les classes </a:t>
            </a:r>
          </a:p>
          <a:p>
            <a:pPr lvl="1"/>
            <a:r>
              <a:rPr lang="en-US" sz="1600" dirty="0" smtClean="0">
                <a:solidFill>
                  <a:srgbClr val="0070C0"/>
                </a:solidFill>
              </a:rPr>
              <a:t>100</a:t>
            </a:r>
            <a:r>
              <a:rPr lang="en-US" sz="1600" dirty="0">
                <a:solidFill>
                  <a:srgbClr val="0070C0"/>
                </a:solidFill>
              </a:rPr>
              <a:t>€/</a:t>
            </a:r>
            <a:r>
              <a:rPr lang="en-US" sz="1600" dirty="0" err="1">
                <a:solidFill>
                  <a:srgbClr val="0070C0"/>
                </a:solidFill>
              </a:rPr>
              <a:t>classe</a:t>
            </a:r>
            <a:r>
              <a:rPr lang="en-US" sz="1600" dirty="0">
                <a:solidFill>
                  <a:srgbClr val="0070C0"/>
                </a:solidFill>
              </a:rPr>
              <a:t> </a:t>
            </a:r>
            <a:r>
              <a:rPr lang="en-US" sz="1600" dirty="0" smtClean="0">
                <a:solidFill>
                  <a:srgbClr val="0070C0"/>
                </a:solidFill>
              </a:rPr>
              <a:t> (2 interventions)</a:t>
            </a:r>
            <a:endParaRPr lang="en-US" sz="1600" dirty="0">
              <a:solidFill>
                <a:srgbClr val="0070C0"/>
              </a:solidFill>
            </a:endParaRPr>
          </a:p>
          <a:p>
            <a:pPr lvl="1"/>
            <a:r>
              <a:rPr lang="en-US" sz="1600" dirty="0">
                <a:solidFill>
                  <a:srgbClr val="0070C0"/>
                </a:solidFill>
              </a:rPr>
              <a:t>Ex : Ecole de 5 classes = 500 € + 800€</a:t>
            </a:r>
          </a:p>
        </p:txBody>
      </p:sp>
      <p:sp>
        <p:nvSpPr>
          <p:cNvPr id="19" name="Freeform 67">
            <a:extLst>
              <a:ext uri="{FF2B5EF4-FFF2-40B4-BE49-F238E27FC236}">
                <a16:creationId xmlns:a16="http://schemas.microsoft.com/office/drawing/2014/main" xmlns="" id="{3FA1383B-2709-4E36-8FF8-7A737213B4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xmlns="" id="{51628128-8642-4FE3-80A5-B0BEFFFFEC17}"/>
              </a:ext>
            </a:extLst>
          </p:cNvPr>
          <p:cNvSpPr txBox="1"/>
          <p:nvPr/>
        </p:nvSpPr>
        <p:spPr>
          <a:xfrm>
            <a:off x="7170783" y="2296515"/>
            <a:ext cx="5145024" cy="369332"/>
          </a:xfrm>
          <a:prstGeom prst="rect">
            <a:avLst/>
          </a:prstGeom>
          <a:noFill/>
        </p:spPr>
        <p:txBody>
          <a:bodyPr wrap="square" rtlCol="0">
            <a:spAutoFit/>
          </a:bodyPr>
          <a:lstStyle/>
          <a:p>
            <a:pPr algn="ctr"/>
            <a:r>
              <a:rPr lang="fr-FR" dirty="0">
                <a:solidFill>
                  <a:srgbClr val="0070C0"/>
                </a:solidFill>
              </a:rPr>
              <a:t>Il y a une vie en dehors des écrans !</a:t>
            </a:r>
          </a:p>
        </p:txBody>
      </p:sp>
      <p:pic>
        <p:nvPicPr>
          <p:cNvPr id="10" name="Picture 9">
            <a:extLst>
              <a:ext uri="{FF2B5EF4-FFF2-40B4-BE49-F238E27FC236}">
                <a16:creationId xmlns:a16="http://schemas.microsoft.com/office/drawing/2014/main" xmlns="" id="{2FCF0517-D1AF-4BD4-9150-E47D37C07BD1}"/>
              </a:ext>
            </a:extLst>
          </p:cNvPr>
          <p:cNvPicPr>
            <a:picLocks noChangeAspect="1"/>
          </p:cNvPicPr>
          <p:nvPr/>
        </p:nvPicPr>
        <p:blipFill>
          <a:blip r:embed="rId4"/>
          <a:stretch>
            <a:fillRect/>
          </a:stretch>
        </p:blipFill>
        <p:spPr>
          <a:xfrm>
            <a:off x="31433" y="3726"/>
            <a:ext cx="1298864" cy="1154893"/>
          </a:xfrm>
          <a:prstGeom prst="rect">
            <a:avLst/>
          </a:prstGeom>
        </p:spPr>
      </p:pic>
      <p:sp>
        <p:nvSpPr>
          <p:cNvPr id="5" name="ZoneTexte 4">
            <a:extLst>
              <a:ext uri="{FF2B5EF4-FFF2-40B4-BE49-F238E27FC236}">
                <a16:creationId xmlns:a16="http://schemas.microsoft.com/office/drawing/2014/main" xmlns="" id="{F57130B4-C1F4-4206-8806-78619F9491BB}"/>
              </a:ext>
            </a:extLst>
          </p:cNvPr>
          <p:cNvSpPr txBox="1"/>
          <p:nvPr/>
        </p:nvSpPr>
        <p:spPr>
          <a:xfrm>
            <a:off x="257002" y="6386340"/>
            <a:ext cx="6240364" cy="369332"/>
          </a:xfrm>
          <a:prstGeom prst="rect">
            <a:avLst/>
          </a:prstGeom>
          <a:noFill/>
        </p:spPr>
        <p:txBody>
          <a:bodyPr wrap="square" rtlCol="0">
            <a:spAutoFit/>
          </a:bodyPr>
          <a:lstStyle/>
          <a:p>
            <a:r>
              <a:rPr lang="fr-FR" dirty="0">
                <a:solidFill>
                  <a:schemeClr val="accent5"/>
                </a:solidFill>
              </a:rPr>
              <a:t>* Tarifs indicatifs de lancement, susceptibles de modifications</a:t>
            </a:r>
          </a:p>
        </p:txBody>
      </p:sp>
      <p:pic>
        <p:nvPicPr>
          <p:cNvPr id="16" name="Picture 2" descr="RÃ©sultat de recherche d'images pour &quot;enfants velo&quot;">
            <a:extLst>
              <a:ext uri="{FF2B5EF4-FFF2-40B4-BE49-F238E27FC236}">
                <a16:creationId xmlns:a16="http://schemas.microsoft.com/office/drawing/2014/main" xmlns="" id="{A9F57F63-A298-4B8B-B6A4-47F5A369A2D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055" r="30887" b="1"/>
          <a:stretch/>
        </p:blipFill>
        <p:spPr bwMode="auto">
          <a:xfrm>
            <a:off x="7584381" y="157212"/>
            <a:ext cx="1770859" cy="183442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A boy lying on a bed&#10;&#10;Description automatically generated">
            <a:extLst>
              <a:ext uri="{FF2B5EF4-FFF2-40B4-BE49-F238E27FC236}">
                <a16:creationId xmlns:a16="http://schemas.microsoft.com/office/drawing/2014/main" xmlns="" id="{D26369B8-F970-446B-ADC8-4AB75785F9F4}"/>
              </a:ext>
            </a:extLst>
          </p:cNvPr>
          <p:cNvPicPr>
            <a:picLocks noChangeAspect="1"/>
          </p:cNvPicPr>
          <p:nvPr/>
        </p:nvPicPr>
        <p:blipFill rotWithShape="1">
          <a:blip r:embed="rId6">
            <a:alphaModFix/>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rcRect l="9214" r="12938" b="-4"/>
          <a:stretch/>
        </p:blipFill>
        <p:spPr>
          <a:xfrm>
            <a:off x="8094367" y="3483533"/>
            <a:ext cx="3816009" cy="3272139"/>
          </a:xfrm>
          <a:custGeom>
            <a:avLst/>
            <a:gdLst>
              <a:gd name="connsiteX0" fmla="*/ 1539166 w 3440586"/>
              <a:gd name="connsiteY0" fmla="*/ 0 h 2950205"/>
              <a:gd name="connsiteX1" fmla="*/ 3440586 w 3440586"/>
              <a:gd name="connsiteY1" fmla="*/ 1901419 h 2950205"/>
              <a:gd name="connsiteX2" fmla="*/ 3211095 w 3440586"/>
              <a:gd name="connsiteY2" fmla="*/ 2807749 h 2950205"/>
              <a:gd name="connsiteX3" fmla="*/ 3124550 w 3440586"/>
              <a:gd name="connsiteY3" fmla="*/ 2950205 h 2950205"/>
              <a:gd name="connsiteX4" fmla="*/ 0 w 3440586"/>
              <a:gd name="connsiteY4" fmla="*/ 2950205 h 2950205"/>
              <a:gd name="connsiteX5" fmla="*/ 0 w 3440586"/>
              <a:gd name="connsiteY5" fmla="*/ 788141 h 2950205"/>
              <a:gd name="connsiteX6" fmla="*/ 71938 w 3440586"/>
              <a:gd name="connsiteY6" fmla="*/ 691940 h 2950205"/>
              <a:gd name="connsiteX7" fmla="*/ 1539166 w 3440586"/>
              <a:gd name="connsiteY7" fmla="*/ 0 h 2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effectLst>
            <a:softEdge rad="0"/>
          </a:effectLst>
        </p:spPr>
      </p:pic>
    </p:spTree>
    <p:extLst>
      <p:ext uri="{BB962C8B-B14F-4D97-AF65-F5344CB8AC3E}">
        <p14:creationId xmlns:p14="http://schemas.microsoft.com/office/powerpoint/2010/main" val="3922847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330BA3C-486B-4B74-9850-2ADAB5443F76}"/>
              </a:ext>
            </a:extLst>
          </p:cNvPr>
          <p:cNvSpPr>
            <a:spLocks noGrp="1"/>
          </p:cNvSpPr>
          <p:nvPr>
            <p:ph type="ctrTitle"/>
          </p:nvPr>
        </p:nvSpPr>
        <p:spPr>
          <a:xfrm>
            <a:off x="1524000" y="92362"/>
            <a:ext cx="9144000" cy="1618673"/>
          </a:xfrm>
        </p:spPr>
        <p:txBody>
          <a:bodyPr>
            <a:normAutofit/>
          </a:bodyPr>
          <a:lstStyle/>
          <a:p>
            <a:r>
              <a:rPr lang="fr-FR" sz="4800" dirty="0">
                <a:solidFill>
                  <a:schemeClr val="bg1"/>
                </a:solidFill>
              </a:rPr>
              <a:t>Une association </a:t>
            </a:r>
            <a:r>
              <a:rPr lang="fr-FR" sz="4800" dirty="0" smtClean="0">
                <a:solidFill>
                  <a:schemeClr val="bg1"/>
                </a:solidFill>
              </a:rPr>
              <a:t>créée </a:t>
            </a:r>
            <a:r>
              <a:rPr lang="fr-FR" sz="4800" dirty="0">
                <a:solidFill>
                  <a:schemeClr val="bg1"/>
                </a:solidFill>
              </a:rPr>
              <a:t/>
            </a:r>
            <a:br>
              <a:rPr lang="fr-FR" sz="4800" dirty="0">
                <a:solidFill>
                  <a:schemeClr val="bg1"/>
                </a:solidFill>
              </a:rPr>
            </a:br>
            <a:r>
              <a:rPr lang="fr-FR" sz="4800" dirty="0">
                <a:solidFill>
                  <a:schemeClr val="bg1"/>
                </a:solidFill>
              </a:rPr>
              <a:t>par des natifs du digital</a:t>
            </a:r>
          </a:p>
        </p:txBody>
      </p:sp>
      <p:sp>
        <p:nvSpPr>
          <p:cNvPr id="3" name="Sous-titre 2">
            <a:extLst>
              <a:ext uri="{FF2B5EF4-FFF2-40B4-BE49-F238E27FC236}">
                <a16:creationId xmlns:a16="http://schemas.microsoft.com/office/drawing/2014/main" xmlns="" id="{8E85E936-317E-42D2-B5FE-ECE5ECB3CFD4}"/>
              </a:ext>
            </a:extLst>
          </p:cNvPr>
          <p:cNvSpPr>
            <a:spLocks noGrp="1"/>
          </p:cNvSpPr>
          <p:nvPr>
            <p:ph type="subTitle" idx="1"/>
          </p:nvPr>
        </p:nvSpPr>
        <p:spPr>
          <a:xfrm>
            <a:off x="1192355" y="2310509"/>
            <a:ext cx="2860964" cy="1485900"/>
          </a:xfrm>
        </p:spPr>
        <p:txBody>
          <a:bodyPr>
            <a:normAutofit fontScale="70000" lnSpcReduction="20000"/>
          </a:bodyPr>
          <a:lstStyle/>
          <a:p>
            <a:r>
              <a:rPr lang="fr-FR" b="1" dirty="0">
                <a:solidFill>
                  <a:schemeClr val="bg1"/>
                </a:solidFill>
              </a:rPr>
              <a:t>Carine Bonnisseau</a:t>
            </a:r>
          </a:p>
          <a:p>
            <a:r>
              <a:rPr lang="fr-FR" dirty="0">
                <a:solidFill>
                  <a:schemeClr val="bg1"/>
                </a:solidFill>
              </a:rPr>
              <a:t>Fondatrice start up MPB Soft</a:t>
            </a:r>
          </a:p>
          <a:p>
            <a:r>
              <a:rPr lang="fr-FR" dirty="0">
                <a:solidFill>
                  <a:schemeClr val="bg1"/>
                </a:solidFill>
              </a:rPr>
              <a:t>CES Las Vegas 2015</a:t>
            </a:r>
          </a:p>
          <a:p>
            <a:r>
              <a:rPr lang="fr-FR" dirty="0">
                <a:solidFill>
                  <a:schemeClr val="bg1"/>
                </a:solidFill>
              </a:rPr>
              <a:t>Vendée Digital Awards 2017</a:t>
            </a:r>
          </a:p>
        </p:txBody>
      </p:sp>
      <p:sp>
        <p:nvSpPr>
          <p:cNvPr id="4" name="Sous-titre 2">
            <a:extLst>
              <a:ext uri="{FF2B5EF4-FFF2-40B4-BE49-F238E27FC236}">
                <a16:creationId xmlns:a16="http://schemas.microsoft.com/office/drawing/2014/main" xmlns="" id="{38E6FC5A-D8DC-4D84-B609-FEE22A980020}"/>
              </a:ext>
            </a:extLst>
          </p:cNvPr>
          <p:cNvSpPr txBox="1">
            <a:spLocks/>
          </p:cNvSpPr>
          <p:nvPr/>
        </p:nvSpPr>
        <p:spPr>
          <a:xfrm>
            <a:off x="4769425" y="2317650"/>
            <a:ext cx="2940629" cy="1560984"/>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800" b="1" dirty="0">
                <a:solidFill>
                  <a:schemeClr val="bg1"/>
                </a:solidFill>
              </a:rPr>
              <a:t>Philippe Yim</a:t>
            </a:r>
          </a:p>
          <a:p>
            <a:r>
              <a:rPr lang="fr-FR" sz="1800" dirty="0">
                <a:solidFill>
                  <a:schemeClr val="bg1"/>
                </a:solidFill>
              </a:rPr>
              <a:t>Développeur Web</a:t>
            </a:r>
          </a:p>
          <a:p>
            <a:r>
              <a:rPr lang="fr-FR" sz="1800" dirty="0">
                <a:solidFill>
                  <a:schemeClr val="bg1"/>
                </a:solidFill>
              </a:rPr>
              <a:t>Formateur ARINFO </a:t>
            </a:r>
          </a:p>
          <a:p>
            <a:r>
              <a:rPr lang="fr-FR" sz="1800" dirty="0">
                <a:solidFill>
                  <a:schemeClr val="bg1"/>
                </a:solidFill>
              </a:rPr>
              <a:t>(Grande Ecole du Numérique, La Roche sur Yon)</a:t>
            </a:r>
          </a:p>
        </p:txBody>
      </p:sp>
      <p:sp>
        <p:nvSpPr>
          <p:cNvPr id="5" name="Sous-titre 2">
            <a:extLst>
              <a:ext uri="{FF2B5EF4-FFF2-40B4-BE49-F238E27FC236}">
                <a16:creationId xmlns:a16="http://schemas.microsoft.com/office/drawing/2014/main" xmlns="" id="{C4A85DA5-FC97-4D55-81B8-25E29A89B244}"/>
              </a:ext>
            </a:extLst>
          </p:cNvPr>
          <p:cNvSpPr txBox="1">
            <a:spLocks/>
          </p:cNvSpPr>
          <p:nvPr/>
        </p:nvSpPr>
        <p:spPr>
          <a:xfrm>
            <a:off x="8097982" y="2310509"/>
            <a:ext cx="2860964" cy="14859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600" b="1" dirty="0">
                <a:solidFill>
                  <a:schemeClr val="bg1"/>
                </a:solidFill>
              </a:rPr>
              <a:t>Damien Picard</a:t>
            </a:r>
          </a:p>
          <a:p>
            <a:r>
              <a:rPr lang="fr-FR" sz="1600" dirty="0">
                <a:solidFill>
                  <a:schemeClr val="bg1"/>
                </a:solidFill>
              </a:rPr>
              <a:t>Développeur Web</a:t>
            </a:r>
          </a:p>
        </p:txBody>
      </p:sp>
      <p:sp>
        <p:nvSpPr>
          <p:cNvPr id="6" name="ZoneTexte 5">
            <a:extLst>
              <a:ext uri="{FF2B5EF4-FFF2-40B4-BE49-F238E27FC236}">
                <a16:creationId xmlns:a16="http://schemas.microsoft.com/office/drawing/2014/main" xmlns="" id="{6478475B-045F-4519-A0AD-0D845DF0E878}"/>
              </a:ext>
            </a:extLst>
          </p:cNvPr>
          <p:cNvSpPr txBox="1"/>
          <p:nvPr/>
        </p:nvSpPr>
        <p:spPr>
          <a:xfrm>
            <a:off x="1524000" y="1637870"/>
            <a:ext cx="8998527" cy="369332"/>
          </a:xfrm>
          <a:prstGeom prst="rect">
            <a:avLst/>
          </a:prstGeom>
          <a:noFill/>
        </p:spPr>
        <p:txBody>
          <a:bodyPr wrap="square" rtlCol="0">
            <a:spAutoFit/>
          </a:bodyPr>
          <a:lstStyle/>
          <a:p>
            <a:pPr algn="ctr"/>
            <a:r>
              <a:rPr lang="fr-FR" dirty="0"/>
              <a:t>Association L 1901</a:t>
            </a:r>
          </a:p>
        </p:txBody>
      </p:sp>
      <p:pic>
        <p:nvPicPr>
          <p:cNvPr id="1026" name="Picture 2" descr="RÃ©sultat de recherche d'images pour &quot;logo mesnard la barotiÃ¨re ecole saint charles&quot;">
            <a:extLst>
              <a:ext uri="{FF2B5EF4-FFF2-40B4-BE49-F238E27FC236}">
                <a16:creationId xmlns:a16="http://schemas.microsoft.com/office/drawing/2014/main" xmlns="" id="{C8D9DD41-20F5-40C3-89B0-5E57CD8853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605" y="4666707"/>
            <a:ext cx="1566232" cy="13827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RÃ©sultat de recherche d'images pour &quot;logo ecole saint mÃ©dard saint mars la reorthe&quot;">
            <a:extLst>
              <a:ext uri="{FF2B5EF4-FFF2-40B4-BE49-F238E27FC236}">
                <a16:creationId xmlns:a16="http://schemas.microsoft.com/office/drawing/2014/main" xmlns="" id="{E88D35B6-88ED-436D-BA4C-E678362761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093" y="4701497"/>
            <a:ext cx="3276908" cy="13827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RÃ©sultat de recherche d'images pour &quot;logo ecole saint joseph chambretaud&quot;">
            <a:extLst>
              <a:ext uri="{FF2B5EF4-FFF2-40B4-BE49-F238E27FC236}">
                <a16:creationId xmlns:a16="http://schemas.microsoft.com/office/drawing/2014/main" xmlns="" id="{CDB1108A-B2A8-4036-A148-E4D77BCACA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1283" y="4718892"/>
            <a:ext cx="2074112" cy="13827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RÃ©sultat de recherche d'images pour &quot;logo ecole sainte marie le boupere&quot;">
            <a:extLst>
              <a:ext uri="{FF2B5EF4-FFF2-40B4-BE49-F238E27FC236}">
                <a16:creationId xmlns:a16="http://schemas.microsoft.com/office/drawing/2014/main" xmlns="" id="{E3317861-D209-41C9-B7A4-A978382D37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3990" y="4753682"/>
            <a:ext cx="1996471" cy="13827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xmlns="" id="{6C2A7674-AC24-4ACE-9A8D-28E2206720CA}"/>
              </a:ext>
            </a:extLst>
          </p:cNvPr>
          <p:cNvSpPr txBox="1"/>
          <p:nvPr/>
        </p:nvSpPr>
        <p:spPr>
          <a:xfrm>
            <a:off x="2732807" y="4070807"/>
            <a:ext cx="7013863" cy="461665"/>
          </a:xfrm>
          <a:prstGeom prst="rect">
            <a:avLst/>
          </a:prstGeom>
          <a:noFill/>
        </p:spPr>
        <p:txBody>
          <a:bodyPr wrap="square" rtlCol="0">
            <a:spAutoFit/>
          </a:bodyPr>
          <a:lstStyle/>
          <a:p>
            <a:pPr algn="ctr"/>
            <a:r>
              <a:rPr lang="fr-FR" sz="2400" b="1" dirty="0">
                <a:solidFill>
                  <a:schemeClr val="bg1"/>
                </a:solidFill>
              </a:rPr>
              <a:t>Les défis engagés pour l’année 2018/2019</a:t>
            </a:r>
          </a:p>
        </p:txBody>
      </p:sp>
      <p:pic>
        <p:nvPicPr>
          <p:cNvPr id="12" name="Picture 9">
            <a:extLst>
              <a:ext uri="{FF2B5EF4-FFF2-40B4-BE49-F238E27FC236}">
                <a16:creationId xmlns:a16="http://schemas.microsoft.com/office/drawing/2014/main" xmlns="" id="{5075B1D5-C097-41CC-B29B-DE9D8E99C234}"/>
              </a:ext>
            </a:extLst>
          </p:cNvPr>
          <p:cNvPicPr>
            <a:picLocks noChangeAspect="1"/>
          </p:cNvPicPr>
          <p:nvPr/>
        </p:nvPicPr>
        <p:blipFill>
          <a:blip r:embed="rId6"/>
          <a:stretch>
            <a:fillRect/>
          </a:stretch>
        </p:blipFill>
        <p:spPr>
          <a:xfrm>
            <a:off x="0" y="0"/>
            <a:ext cx="1298864" cy="1154893"/>
          </a:xfrm>
          <a:prstGeom prst="rect">
            <a:avLst/>
          </a:prstGeom>
        </p:spPr>
      </p:pic>
      <p:sp>
        <p:nvSpPr>
          <p:cNvPr id="14" name="ZoneTexte 13">
            <a:extLst>
              <a:ext uri="{FF2B5EF4-FFF2-40B4-BE49-F238E27FC236}">
                <a16:creationId xmlns:a16="http://schemas.microsoft.com/office/drawing/2014/main" xmlns="" id="{6C2A7674-AC24-4ACE-9A8D-28E2206720CA}"/>
              </a:ext>
            </a:extLst>
          </p:cNvPr>
          <p:cNvSpPr txBox="1"/>
          <p:nvPr/>
        </p:nvSpPr>
        <p:spPr>
          <a:xfrm>
            <a:off x="226180" y="6223639"/>
            <a:ext cx="11965819" cy="646331"/>
          </a:xfrm>
          <a:prstGeom prst="rect">
            <a:avLst/>
          </a:prstGeom>
          <a:noFill/>
        </p:spPr>
        <p:txBody>
          <a:bodyPr wrap="square" rtlCol="0">
            <a:spAutoFit/>
          </a:bodyPr>
          <a:lstStyle/>
          <a:p>
            <a:pPr algn="ctr"/>
            <a:r>
              <a:rPr lang="fr-FR" dirty="0">
                <a:solidFill>
                  <a:schemeClr val="bg1"/>
                </a:solidFill>
              </a:rPr>
              <a:t>m</a:t>
            </a:r>
            <a:r>
              <a:rPr lang="fr-FR" dirty="0" smtClean="0">
                <a:solidFill>
                  <a:schemeClr val="bg1"/>
                </a:solidFill>
              </a:rPr>
              <a:t>ais aussi</a:t>
            </a:r>
            <a:r>
              <a:rPr lang="mr-IN" dirty="0" smtClean="0">
                <a:solidFill>
                  <a:schemeClr val="bg1"/>
                </a:solidFill>
              </a:rPr>
              <a:t>…</a:t>
            </a:r>
            <a:r>
              <a:rPr lang="fr-FR" dirty="0" smtClean="0">
                <a:solidFill>
                  <a:schemeClr val="bg1"/>
                </a:solidFill>
              </a:rPr>
              <a:t> Ecoles la </a:t>
            </a:r>
            <a:r>
              <a:rPr lang="fr-FR" dirty="0" err="1" smtClean="0">
                <a:solidFill>
                  <a:schemeClr val="bg1"/>
                </a:solidFill>
              </a:rPr>
              <a:t>Varende</a:t>
            </a:r>
            <a:r>
              <a:rPr lang="fr-FR" dirty="0" smtClean="0">
                <a:solidFill>
                  <a:schemeClr val="bg1"/>
                </a:solidFill>
              </a:rPr>
              <a:t> et Sévigné de CONDE/NOIREAU,  </a:t>
            </a:r>
            <a:r>
              <a:rPr lang="fr-FR" dirty="0">
                <a:solidFill>
                  <a:schemeClr val="bg1"/>
                </a:solidFill>
              </a:rPr>
              <a:t>E</a:t>
            </a:r>
            <a:r>
              <a:rPr lang="fr-FR" dirty="0" smtClean="0">
                <a:solidFill>
                  <a:schemeClr val="bg1"/>
                </a:solidFill>
              </a:rPr>
              <a:t>coles  Jean Moulin et Marie Curie de VALENCIN  </a:t>
            </a:r>
          </a:p>
          <a:p>
            <a:pPr algn="ctr"/>
            <a:r>
              <a:rPr lang="fr-FR" dirty="0" smtClean="0">
                <a:solidFill>
                  <a:schemeClr val="bg1"/>
                </a:solidFill>
              </a:rPr>
              <a:t>et Ecole St Exupéry de OYTIER ST OBLAS </a:t>
            </a:r>
            <a:endParaRPr lang="fr-FR" dirty="0">
              <a:solidFill>
                <a:schemeClr val="bg1"/>
              </a:solidFill>
            </a:endParaRPr>
          </a:p>
        </p:txBody>
      </p:sp>
    </p:spTree>
    <p:extLst>
      <p:ext uri="{BB962C8B-B14F-4D97-AF65-F5344CB8AC3E}">
        <p14:creationId xmlns:p14="http://schemas.microsoft.com/office/powerpoint/2010/main" val="2639984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F58943A-48FE-4C5E-BF98-2172DA923921}"/>
              </a:ext>
            </a:extLst>
          </p:cNvPr>
          <p:cNvSpPr>
            <a:spLocks noGrp="1"/>
          </p:cNvSpPr>
          <p:nvPr>
            <p:ph type="title"/>
          </p:nvPr>
        </p:nvSpPr>
        <p:spPr>
          <a:xfrm>
            <a:off x="642996" y="4571216"/>
            <a:ext cx="10906008" cy="1115415"/>
          </a:xfrm>
        </p:spPr>
        <p:txBody>
          <a:bodyPr vert="horz" lIns="91440" tIns="45720" rIns="91440" bIns="45720" rtlCol="0" anchor="b">
            <a:normAutofit/>
          </a:bodyPr>
          <a:lstStyle/>
          <a:p>
            <a:pPr algn="ctr"/>
            <a:r>
              <a:rPr lang="en-US" sz="5100" kern="1200" dirty="0">
                <a:solidFill>
                  <a:schemeClr val="accent5"/>
                </a:solidFill>
                <a:latin typeface="+mj-lt"/>
                <a:ea typeface="+mj-ea"/>
                <a:cs typeface="+mj-cs"/>
              </a:rPr>
              <a:t>Nos intervenantes « Défi sans écrans »</a:t>
            </a:r>
          </a:p>
        </p:txBody>
      </p:sp>
      <p:pic>
        <p:nvPicPr>
          <p:cNvPr id="5" name="Espace réservé du contenu 4" descr="Une image contenant personne, femme, mur, habits&#10;&#10;Description générée automatiquement">
            <a:extLst>
              <a:ext uri="{FF2B5EF4-FFF2-40B4-BE49-F238E27FC236}">
                <a16:creationId xmlns:a16="http://schemas.microsoft.com/office/drawing/2014/main" xmlns="" id="{510AD79D-946F-4530-A332-5E609692769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5" b="300"/>
          <a:stretch/>
        </p:blipFill>
        <p:spPr>
          <a:xfrm>
            <a:off x="624104" y="633845"/>
            <a:ext cx="3492284" cy="3617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 6" descr="Une image contenant personne, habits, mur, ciel&#10;&#10;Description générée automatiquement">
            <a:extLst>
              <a:ext uri="{FF2B5EF4-FFF2-40B4-BE49-F238E27FC236}">
                <a16:creationId xmlns:a16="http://schemas.microsoft.com/office/drawing/2014/main" xmlns="" id="{4BD87668-54E8-46B5-B5F3-6D4FBFE7BC9D}"/>
              </a:ext>
            </a:extLst>
          </p:cNvPr>
          <p:cNvPicPr>
            <a:picLocks noChangeAspect="1"/>
          </p:cNvPicPr>
          <p:nvPr/>
        </p:nvPicPr>
        <p:blipFill rotWithShape="1">
          <a:blip r:embed="rId3">
            <a:extLst>
              <a:ext uri="{28A0092B-C50C-407E-A947-70E740481C1C}">
                <a14:useLocalDpi xmlns:a14="http://schemas.microsoft.com/office/drawing/2010/main" val="0"/>
              </a:ext>
            </a:extLst>
          </a:blip>
          <a:srcRect l="733" r="2733" b="1"/>
          <a:stretch/>
        </p:blipFill>
        <p:spPr>
          <a:xfrm>
            <a:off x="4500861" y="633845"/>
            <a:ext cx="3492284" cy="3617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 8" descr="Une image contenant personne, mur, femme, habits&#10;&#10;Description générée automatiquement">
            <a:extLst>
              <a:ext uri="{FF2B5EF4-FFF2-40B4-BE49-F238E27FC236}">
                <a16:creationId xmlns:a16="http://schemas.microsoft.com/office/drawing/2014/main" xmlns="" id="{D9C28291-A9B4-4078-941D-DD04D2B3E502}"/>
              </a:ext>
            </a:extLst>
          </p:cNvPr>
          <p:cNvPicPr>
            <a:picLocks noChangeAspect="1"/>
          </p:cNvPicPr>
          <p:nvPr/>
        </p:nvPicPr>
        <p:blipFill rotWithShape="1">
          <a:blip r:embed="rId4">
            <a:extLst>
              <a:ext uri="{28A0092B-C50C-407E-A947-70E740481C1C}">
                <a14:useLocalDpi xmlns:a14="http://schemas.microsoft.com/office/drawing/2010/main" val="0"/>
              </a:ext>
            </a:extLst>
          </a:blip>
          <a:srcRect r="4912" b="-1"/>
          <a:stretch/>
        </p:blipFill>
        <p:spPr>
          <a:xfrm>
            <a:off x="8361518" y="677463"/>
            <a:ext cx="3492285" cy="36176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4" name="Straight Connector 13">
            <a:extLst>
              <a:ext uri="{FF2B5EF4-FFF2-40B4-BE49-F238E27FC236}">
                <a16:creationId xmlns:a16="http://schemas.microsoft.com/office/drawing/2014/main" xmlns="" id="{60188E89-AF78-40F6-B787-E9BD9C62568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524000" y="5778706"/>
            <a:ext cx="9144000" cy="0"/>
          </a:xfrm>
          <a:prstGeom prst="line">
            <a:avLst/>
          </a:prstGeom>
          <a:ln w="19050">
            <a:solidFill>
              <a:srgbClr val="4089FC"/>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xmlns="" id="{B33C817E-DB03-407C-B9FE-5D14EBC10721}"/>
              </a:ext>
            </a:extLst>
          </p:cNvPr>
          <p:cNvSpPr txBox="1"/>
          <p:nvPr/>
        </p:nvSpPr>
        <p:spPr>
          <a:xfrm>
            <a:off x="642996" y="4251488"/>
            <a:ext cx="3473392" cy="646331"/>
          </a:xfrm>
          <a:prstGeom prst="rect">
            <a:avLst/>
          </a:prstGeom>
          <a:noFill/>
        </p:spPr>
        <p:txBody>
          <a:bodyPr wrap="square" rtlCol="0">
            <a:spAutoFit/>
          </a:bodyPr>
          <a:lstStyle/>
          <a:p>
            <a:pPr algn="ctr"/>
            <a:r>
              <a:rPr lang="fr-FR" dirty="0">
                <a:solidFill>
                  <a:schemeClr val="accent5"/>
                </a:solidFill>
              </a:rPr>
              <a:t>Barbara Mouret,</a:t>
            </a:r>
          </a:p>
          <a:p>
            <a:pPr algn="ctr"/>
            <a:r>
              <a:rPr lang="fr-FR" dirty="0">
                <a:solidFill>
                  <a:schemeClr val="accent5"/>
                </a:solidFill>
              </a:rPr>
              <a:t>Coach parental et scolaire</a:t>
            </a:r>
          </a:p>
        </p:txBody>
      </p:sp>
      <p:sp>
        <p:nvSpPr>
          <p:cNvPr id="12" name="ZoneTexte 11">
            <a:extLst>
              <a:ext uri="{FF2B5EF4-FFF2-40B4-BE49-F238E27FC236}">
                <a16:creationId xmlns:a16="http://schemas.microsoft.com/office/drawing/2014/main" xmlns="" id="{EDA4D9CF-3F44-4637-8A35-55A10C913C3D}"/>
              </a:ext>
            </a:extLst>
          </p:cNvPr>
          <p:cNvSpPr txBox="1"/>
          <p:nvPr/>
        </p:nvSpPr>
        <p:spPr>
          <a:xfrm>
            <a:off x="4421188" y="4251488"/>
            <a:ext cx="3473392" cy="646331"/>
          </a:xfrm>
          <a:prstGeom prst="rect">
            <a:avLst/>
          </a:prstGeom>
          <a:noFill/>
        </p:spPr>
        <p:txBody>
          <a:bodyPr wrap="square" rtlCol="0">
            <a:spAutoFit/>
          </a:bodyPr>
          <a:lstStyle/>
          <a:p>
            <a:pPr algn="ctr"/>
            <a:r>
              <a:rPr lang="fr-FR" dirty="0">
                <a:solidFill>
                  <a:schemeClr val="accent5"/>
                </a:solidFill>
              </a:rPr>
              <a:t>Carine Bonnisseau,</a:t>
            </a:r>
          </a:p>
          <a:p>
            <a:pPr algn="ctr"/>
            <a:r>
              <a:rPr lang="fr-FR" dirty="0">
                <a:solidFill>
                  <a:schemeClr val="accent5"/>
                </a:solidFill>
              </a:rPr>
              <a:t>Fondatrice de start-up digitale</a:t>
            </a:r>
          </a:p>
        </p:txBody>
      </p:sp>
      <p:sp>
        <p:nvSpPr>
          <p:cNvPr id="13" name="ZoneTexte 12">
            <a:extLst>
              <a:ext uri="{FF2B5EF4-FFF2-40B4-BE49-F238E27FC236}">
                <a16:creationId xmlns:a16="http://schemas.microsoft.com/office/drawing/2014/main" xmlns="" id="{0B782BFB-C50C-4174-9999-89C96D7EB87A}"/>
              </a:ext>
            </a:extLst>
          </p:cNvPr>
          <p:cNvSpPr txBox="1"/>
          <p:nvPr/>
        </p:nvSpPr>
        <p:spPr>
          <a:xfrm>
            <a:off x="8396509" y="4258176"/>
            <a:ext cx="3473392" cy="646331"/>
          </a:xfrm>
          <a:prstGeom prst="rect">
            <a:avLst/>
          </a:prstGeom>
          <a:noFill/>
        </p:spPr>
        <p:txBody>
          <a:bodyPr wrap="square" rtlCol="0">
            <a:spAutoFit/>
          </a:bodyPr>
          <a:lstStyle/>
          <a:p>
            <a:pPr algn="ctr"/>
            <a:r>
              <a:rPr lang="fr-FR" dirty="0">
                <a:solidFill>
                  <a:schemeClr val="accent5"/>
                </a:solidFill>
              </a:rPr>
              <a:t>Julie Gendreau, </a:t>
            </a:r>
          </a:p>
          <a:p>
            <a:pPr algn="ctr"/>
            <a:r>
              <a:rPr lang="fr-FR" dirty="0">
                <a:solidFill>
                  <a:schemeClr val="accent5"/>
                </a:solidFill>
              </a:rPr>
              <a:t>Professeur des écoles</a:t>
            </a:r>
          </a:p>
        </p:txBody>
      </p:sp>
      <p:pic>
        <p:nvPicPr>
          <p:cNvPr id="15" name="Image 14">
            <a:extLst>
              <a:ext uri="{FF2B5EF4-FFF2-40B4-BE49-F238E27FC236}">
                <a16:creationId xmlns:a16="http://schemas.microsoft.com/office/drawing/2014/main" xmlns="" id="{1ACD0526-0F27-48EA-A7A7-73774BC3E6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74416" y="5730548"/>
            <a:ext cx="1095485" cy="987218"/>
          </a:xfrm>
          <a:prstGeom prst="rect">
            <a:avLst/>
          </a:prstGeom>
        </p:spPr>
      </p:pic>
      <p:pic>
        <p:nvPicPr>
          <p:cNvPr id="17" name="Image 16" descr="Une image contenant texte, carte&#10;&#10;Description générée automatiquement">
            <a:extLst>
              <a:ext uri="{FF2B5EF4-FFF2-40B4-BE49-F238E27FC236}">
                <a16:creationId xmlns:a16="http://schemas.microsoft.com/office/drawing/2014/main" xmlns="" id="{AB4DC5C5-C07F-4A03-B236-50463D1969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8525" y="5686631"/>
            <a:ext cx="1017343" cy="1026873"/>
          </a:xfrm>
          <a:prstGeom prst="rect">
            <a:avLst/>
          </a:prstGeom>
        </p:spPr>
      </p:pic>
      <p:sp>
        <p:nvSpPr>
          <p:cNvPr id="18" name="ZoneTexte 17">
            <a:extLst>
              <a:ext uri="{FF2B5EF4-FFF2-40B4-BE49-F238E27FC236}">
                <a16:creationId xmlns:a16="http://schemas.microsoft.com/office/drawing/2014/main" xmlns="" id="{91EC7396-AB18-4742-BBF2-748821D67093}"/>
              </a:ext>
            </a:extLst>
          </p:cNvPr>
          <p:cNvSpPr txBox="1"/>
          <p:nvPr/>
        </p:nvSpPr>
        <p:spPr>
          <a:xfrm>
            <a:off x="3532909" y="6015401"/>
            <a:ext cx="7135091" cy="369332"/>
          </a:xfrm>
          <a:prstGeom prst="rect">
            <a:avLst/>
          </a:prstGeom>
          <a:noFill/>
        </p:spPr>
        <p:txBody>
          <a:bodyPr wrap="square" rtlCol="0">
            <a:spAutoFit/>
          </a:bodyPr>
          <a:lstStyle/>
          <a:p>
            <a:pPr algn="ctr"/>
            <a:r>
              <a:rPr lang="fr-FR" dirty="0">
                <a:solidFill>
                  <a:schemeClr val="accent5"/>
                </a:solidFill>
              </a:rPr>
              <a:t>Formées et validées par le fondateur québécois du Défi, Jacques Brodeur</a:t>
            </a:r>
          </a:p>
        </p:txBody>
      </p:sp>
    </p:spTree>
    <p:extLst>
      <p:ext uri="{BB962C8B-B14F-4D97-AF65-F5344CB8AC3E}">
        <p14:creationId xmlns:p14="http://schemas.microsoft.com/office/powerpoint/2010/main" val="1826110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xmlns="" id="{770E0FD0-E01A-42AA-BEE3-496A4610A7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xmlns="" id="{EFAF2C4E-3BD6-41FD-8260-0E6D29480EC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29674" y="-59376"/>
            <a:ext cx="12515851" cy="6923798"/>
            <a:chOff x="-329674" y="-51881"/>
            <a:chExt cx="12515851" cy="6923798"/>
          </a:xfrm>
        </p:grpSpPr>
        <p:sp>
          <p:nvSpPr>
            <p:cNvPr id="29" name="Freeform 5">
              <a:extLst>
                <a:ext uri="{FF2B5EF4-FFF2-40B4-BE49-F238E27FC236}">
                  <a16:creationId xmlns:a16="http://schemas.microsoft.com/office/drawing/2014/main" xmlns="" id="{1DB343BC-19E1-48C4-97C1-33E11352C98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6">
              <a:extLst>
                <a:ext uri="{FF2B5EF4-FFF2-40B4-BE49-F238E27FC236}">
                  <a16:creationId xmlns:a16="http://schemas.microsoft.com/office/drawing/2014/main" xmlns="" id="{C2002746-CABE-40D4-BA5F-FBB726EB008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7">
              <a:extLst>
                <a:ext uri="{FF2B5EF4-FFF2-40B4-BE49-F238E27FC236}">
                  <a16:creationId xmlns:a16="http://schemas.microsoft.com/office/drawing/2014/main" xmlns="" id="{1127C144-F766-4A0A-9BA0-B4D0FCF45AD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8">
              <a:extLst>
                <a:ext uri="{FF2B5EF4-FFF2-40B4-BE49-F238E27FC236}">
                  <a16:creationId xmlns:a16="http://schemas.microsoft.com/office/drawing/2014/main" xmlns="" id="{8AD62591-BFA9-4EBB-81DA-80B061033A0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9">
              <a:extLst>
                <a:ext uri="{FF2B5EF4-FFF2-40B4-BE49-F238E27FC236}">
                  <a16:creationId xmlns:a16="http://schemas.microsoft.com/office/drawing/2014/main" xmlns="" id="{1EB2F2E8-904D-4199-B640-D416948A3B3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0">
              <a:extLst>
                <a:ext uri="{FF2B5EF4-FFF2-40B4-BE49-F238E27FC236}">
                  <a16:creationId xmlns:a16="http://schemas.microsoft.com/office/drawing/2014/main" xmlns="" id="{0FCD4787-A6AB-4C74-A8A6-63B217CDFC3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1">
              <a:extLst>
                <a:ext uri="{FF2B5EF4-FFF2-40B4-BE49-F238E27FC236}">
                  <a16:creationId xmlns:a16="http://schemas.microsoft.com/office/drawing/2014/main" xmlns="" id="{111BC28C-C2AE-481B-86AF-88452147B25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2">
              <a:extLst>
                <a:ext uri="{FF2B5EF4-FFF2-40B4-BE49-F238E27FC236}">
                  <a16:creationId xmlns:a16="http://schemas.microsoft.com/office/drawing/2014/main" xmlns="" id="{52635308-4B6E-44E7-AA4F-E8543C0724D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13">
              <a:extLst>
                <a:ext uri="{FF2B5EF4-FFF2-40B4-BE49-F238E27FC236}">
                  <a16:creationId xmlns:a16="http://schemas.microsoft.com/office/drawing/2014/main" xmlns="" id="{6E0C6D57-9617-477F-B5A8-ED315CD2AA9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4">
              <a:extLst>
                <a:ext uri="{FF2B5EF4-FFF2-40B4-BE49-F238E27FC236}">
                  <a16:creationId xmlns:a16="http://schemas.microsoft.com/office/drawing/2014/main" xmlns="" id="{7C7F4F31-E043-4559-9CF7-6CEEE3D1274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15">
              <a:extLst>
                <a:ext uri="{FF2B5EF4-FFF2-40B4-BE49-F238E27FC236}">
                  <a16:creationId xmlns:a16="http://schemas.microsoft.com/office/drawing/2014/main" xmlns="" id="{AFD273C2-8674-4741-BBE1-92920B4C7A2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6">
              <a:extLst>
                <a:ext uri="{FF2B5EF4-FFF2-40B4-BE49-F238E27FC236}">
                  <a16:creationId xmlns:a16="http://schemas.microsoft.com/office/drawing/2014/main" xmlns="" id="{6B32B95E-E1A9-4100-8A3C-674EA45B144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17">
              <a:extLst>
                <a:ext uri="{FF2B5EF4-FFF2-40B4-BE49-F238E27FC236}">
                  <a16:creationId xmlns:a16="http://schemas.microsoft.com/office/drawing/2014/main" xmlns="" id="{EF70156E-E70C-4E32-9FD7-ABC13FFC6A3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18">
              <a:extLst>
                <a:ext uri="{FF2B5EF4-FFF2-40B4-BE49-F238E27FC236}">
                  <a16:creationId xmlns:a16="http://schemas.microsoft.com/office/drawing/2014/main" xmlns="" id="{AE9E8F70-D7CD-4FCB-88E6-D115F6CFF5E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9">
              <a:extLst>
                <a:ext uri="{FF2B5EF4-FFF2-40B4-BE49-F238E27FC236}">
                  <a16:creationId xmlns:a16="http://schemas.microsoft.com/office/drawing/2014/main" xmlns="" id="{B0623E0F-81A1-4C69-8580-F0563F850E9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20">
              <a:extLst>
                <a:ext uri="{FF2B5EF4-FFF2-40B4-BE49-F238E27FC236}">
                  <a16:creationId xmlns:a16="http://schemas.microsoft.com/office/drawing/2014/main" xmlns="" id="{F34D4B52-2495-40D0-873E-BB78FDC9BF8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21">
              <a:extLst>
                <a:ext uri="{FF2B5EF4-FFF2-40B4-BE49-F238E27FC236}">
                  <a16:creationId xmlns:a16="http://schemas.microsoft.com/office/drawing/2014/main" xmlns="" id="{0A390F6B-C8FE-4CDB-951A-C2981613B3A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22">
              <a:extLst>
                <a:ext uri="{FF2B5EF4-FFF2-40B4-BE49-F238E27FC236}">
                  <a16:creationId xmlns:a16="http://schemas.microsoft.com/office/drawing/2014/main" xmlns="" id="{71730B8B-E24B-41B2-80C4-442AF4E16E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23">
              <a:extLst>
                <a:ext uri="{FF2B5EF4-FFF2-40B4-BE49-F238E27FC236}">
                  <a16:creationId xmlns:a16="http://schemas.microsoft.com/office/drawing/2014/main" xmlns="" id="{7DFBA020-4DDB-4DC2-8CA5-419E2E06808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9" name="Rectangle 48">
            <a:extLst>
              <a:ext uri="{FF2B5EF4-FFF2-40B4-BE49-F238E27FC236}">
                <a16:creationId xmlns:a16="http://schemas.microsoft.com/office/drawing/2014/main" xmlns="" id="{2B4AA918-548F-49D9-A68C-A0F399AFFF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706"/>
            <a:ext cx="6097366"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xmlns="" id="{89EF4849-9D2B-4952-ADE0-79A5AA87EB89}"/>
              </a:ext>
            </a:extLst>
          </p:cNvPr>
          <p:cNvPicPr>
            <a:picLocks noChangeAspect="1"/>
          </p:cNvPicPr>
          <p:nvPr/>
        </p:nvPicPr>
        <p:blipFill>
          <a:blip r:embed="rId3"/>
          <a:stretch>
            <a:fillRect/>
          </a:stretch>
        </p:blipFill>
        <p:spPr>
          <a:xfrm>
            <a:off x="320040" y="908060"/>
            <a:ext cx="5457659" cy="5034115"/>
          </a:xfrm>
          <a:prstGeom prst="rect">
            <a:avLst/>
          </a:prstGeom>
          <a:ln w="9525">
            <a:noFill/>
          </a:ln>
        </p:spPr>
      </p:pic>
      <p:grpSp>
        <p:nvGrpSpPr>
          <p:cNvPr id="51" name="Group 50">
            <a:extLst>
              <a:ext uri="{FF2B5EF4-FFF2-40B4-BE49-F238E27FC236}">
                <a16:creationId xmlns:a16="http://schemas.microsoft.com/office/drawing/2014/main" xmlns="" id="{3B7EA7B9-51B8-423F-8087-A19127C8CCB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912791" y="1186483"/>
            <a:ext cx="4473771" cy="4477933"/>
            <a:chOff x="807084" y="1186483"/>
            <a:chExt cx="4473771" cy="4477933"/>
          </a:xfrm>
        </p:grpSpPr>
        <p:sp>
          <p:nvSpPr>
            <p:cNvPr id="52" name="Rectangle 51">
              <a:extLst>
                <a:ext uri="{FF2B5EF4-FFF2-40B4-BE49-F238E27FC236}">
                  <a16:creationId xmlns:a16="http://schemas.microsoft.com/office/drawing/2014/main" xmlns="" id="{629223A0-9862-4C09-9383-1006F7871A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7607" y="1186483"/>
              <a:ext cx="4472724"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39">
              <a:extLst>
                <a:ext uri="{FF2B5EF4-FFF2-40B4-BE49-F238E27FC236}">
                  <a16:creationId xmlns:a16="http://schemas.microsoft.com/office/drawing/2014/main" xmlns="" id="{C76A19EA-2571-4F11-8795-7F9157CB4E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840353"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xmlns="" id="{52D42680-C1B3-49AB-9E25-BE68CAF79D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7084" y="1991156"/>
              <a:ext cx="4473771"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7001122" y="2074730"/>
            <a:ext cx="4299456" cy="2053921"/>
          </a:xfrm>
        </p:spPr>
        <p:txBody>
          <a:bodyPr vert="horz" lIns="91440" tIns="45720" rIns="91440" bIns="45720" rtlCol="0" anchor="b">
            <a:normAutofit/>
          </a:bodyPr>
          <a:lstStyle/>
          <a:p>
            <a:pPr algn="ctr"/>
            <a:r>
              <a:rPr lang="en-US" sz="4600" kern="1200" dirty="0">
                <a:solidFill>
                  <a:srgbClr val="FFFFFF"/>
                </a:solidFill>
                <a:latin typeface="+mj-lt"/>
                <a:ea typeface="+mj-ea"/>
                <a:cs typeface="+mj-cs"/>
              </a:rPr>
              <a:t>Deviens le maître des écrans !</a:t>
            </a:r>
          </a:p>
        </p:txBody>
      </p:sp>
      <p:sp>
        <p:nvSpPr>
          <p:cNvPr id="3" name="Content Placeholder 2"/>
          <p:cNvSpPr>
            <a:spLocks noGrp="1"/>
          </p:cNvSpPr>
          <p:nvPr>
            <p:ph type="body" idx="1"/>
          </p:nvPr>
        </p:nvSpPr>
        <p:spPr>
          <a:xfrm>
            <a:off x="7001123" y="4210684"/>
            <a:ext cx="4299455" cy="1019937"/>
          </a:xfrm>
        </p:spPr>
        <p:txBody>
          <a:bodyPr vert="horz" lIns="91440" tIns="45720" rIns="91440" bIns="45720" rtlCol="0">
            <a:normAutofit/>
          </a:bodyPr>
          <a:lstStyle/>
          <a:p>
            <a:pPr marL="0" indent="0" algn="ctr">
              <a:buNone/>
            </a:pPr>
            <a:r>
              <a:rPr lang="en-US" sz="2000" kern="1200" dirty="0">
                <a:solidFill>
                  <a:srgbClr val="FFFFFF"/>
                </a:solidFill>
                <a:latin typeface="+mn-lt"/>
                <a:ea typeface="+mn-ea"/>
                <a:cs typeface="+mn-cs"/>
              </a:rPr>
              <a:t>Ou l’écran est-il plus fort que toi</a:t>
            </a:r>
            <a:r>
              <a:rPr lang="en-US" sz="2400" kern="1200" dirty="0">
                <a:solidFill>
                  <a:srgbClr val="FFFFFF"/>
                </a:solidFill>
                <a:latin typeface="+mn-lt"/>
                <a:ea typeface="+mn-ea"/>
                <a:cs typeface="+mn-cs"/>
              </a:rPr>
              <a:t>?</a:t>
            </a:r>
          </a:p>
        </p:txBody>
      </p:sp>
      <p:sp>
        <p:nvSpPr>
          <p:cNvPr id="48" name="Titre 1">
            <a:extLst>
              <a:ext uri="{FF2B5EF4-FFF2-40B4-BE49-F238E27FC236}">
                <a16:creationId xmlns:a16="http://schemas.microsoft.com/office/drawing/2014/main" xmlns="" id="{FF5F3232-C3F9-4873-A75C-FB5E0BF38CA8}"/>
              </a:ext>
            </a:extLst>
          </p:cNvPr>
          <p:cNvSpPr txBox="1">
            <a:spLocks/>
          </p:cNvSpPr>
          <p:nvPr/>
        </p:nvSpPr>
        <p:spPr>
          <a:xfrm>
            <a:off x="49357" y="5313353"/>
            <a:ext cx="6037645" cy="15393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dirty="0">
                <a:solidFill>
                  <a:schemeClr val="accent5"/>
                </a:solidFill>
              </a:rPr>
              <a:t>Une question de santé publique</a:t>
            </a:r>
          </a:p>
        </p:txBody>
      </p:sp>
    </p:spTree>
    <p:extLst>
      <p:ext uri="{BB962C8B-B14F-4D97-AF65-F5344CB8AC3E}">
        <p14:creationId xmlns:p14="http://schemas.microsoft.com/office/powerpoint/2010/main" val="2911057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0F6CDC51-8D27-4BF4-AB33-7D5905E80D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24FB90F3-DFB9-42D4-B851-120249962A2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p:cNvSpPr>
            <a:spLocks noGrp="1"/>
          </p:cNvSpPr>
          <p:nvPr>
            <p:ph type="title"/>
          </p:nvPr>
        </p:nvSpPr>
        <p:spPr>
          <a:xfrm>
            <a:off x="804672" y="802955"/>
            <a:ext cx="5145024" cy="1454051"/>
          </a:xfrm>
        </p:spPr>
        <p:txBody>
          <a:bodyPr vert="horz" lIns="91440" tIns="45720" rIns="91440" bIns="45720" rtlCol="0">
            <a:normAutofit/>
          </a:bodyPr>
          <a:lstStyle/>
          <a:p>
            <a:pPr algn="ctr"/>
            <a:r>
              <a:rPr lang="en-US" sz="4000" dirty="0">
                <a:solidFill>
                  <a:schemeClr val="accent6"/>
                </a:solidFill>
              </a:rPr>
              <a:t>10 jours SANS </a:t>
            </a:r>
            <a:r>
              <a:rPr lang="en-US" sz="4000" dirty="0" smtClean="0">
                <a:solidFill>
                  <a:schemeClr val="accent6"/>
                </a:solidFill>
              </a:rPr>
              <a:t>É</a:t>
            </a:r>
            <a:r>
              <a:rPr lang="en-US" sz="4000" dirty="0" smtClean="0">
                <a:solidFill>
                  <a:schemeClr val="accent6"/>
                </a:solidFill>
              </a:rPr>
              <a:t>CRANS</a:t>
            </a:r>
            <a:endParaRPr lang="en-US" sz="4000" dirty="0">
              <a:solidFill>
                <a:schemeClr val="accent6"/>
              </a:solidFill>
            </a:endParaRPr>
          </a:p>
        </p:txBody>
      </p:sp>
      <p:sp>
        <p:nvSpPr>
          <p:cNvPr id="17" name="Freeform 60">
            <a:extLst>
              <a:ext uri="{FF2B5EF4-FFF2-40B4-BE49-F238E27FC236}">
                <a16:creationId xmlns:a16="http://schemas.microsoft.com/office/drawing/2014/main" xmlns="" id="{DF4CE22F-8463-44F2-BE50-65D9B503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440989" y="2408569"/>
            <a:ext cx="6736863" cy="3639289"/>
          </a:xfrm>
        </p:spPr>
        <p:txBody>
          <a:bodyPr vert="horz" lIns="91440" tIns="45720" rIns="91440" bIns="45720" rtlCol="0" anchor="ctr">
            <a:normAutofit/>
          </a:bodyPr>
          <a:lstStyle/>
          <a:p>
            <a:r>
              <a:rPr lang="en-US" sz="2000" dirty="0">
                <a:solidFill>
                  <a:srgbClr val="0070C0"/>
                </a:solidFill>
              </a:rPr>
              <a:t>Un programme éducatif et ludique, un projet “clé en main” pour les écoles, inventé par le Québécois Jacques BRODEUR, fondateur d’EDUPAX</a:t>
            </a:r>
          </a:p>
          <a:p>
            <a:r>
              <a:rPr lang="en-US" sz="2000" dirty="0">
                <a:solidFill>
                  <a:srgbClr val="0070C0"/>
                </a:solidFill>
              </a:rPr>
              <a:t>Un interlocuteur unique par établissement</a:t>
            </a:r>
          </a:p>
          <a:p>
            <a:r>
              <a:rPr lang="en-US" sz="2000" dirty="0">
                <a:solidFill>
                  <a:srgbClr val="0070C0"/>
                </a:solidFill>
              </a:rPr>
              <a:t>Un projet à l’initiative de l’école, de la municipalité…</a:t>
            </a:r>
          </a:p>
          <a:p>
            <a:r>
              <a:rPr lang="en-US" sz="2000" dirty="0">
                <a:solidFill>
                  <a:srgbClr val="0070C0"/>
                </a:solidFill>
              </a:rPr>
              <a:t>Un projet communautaire ! La victoire est liée à la participation de la communauté educative : enseignants, enfants, parents, grands parents, grands frères/soeurs, associations…</a:t>
            </a:r>
          </a:p>
        </p:txBody>
      </p:sp>
      <p:sp>
        <p:nvSpPr>
          <p:cNvPr id="19" name="Freeform 67">
            <a:extLst>
              <a:ext uri="{FF2B5EF4-FFF2-40B4-BE49-F238E27FC236}">
                <a16:creationId xmlns:a16="http://schemas.microsoft.com/office/drawing/2014/main" xmlns="" id="{3FA1383B-2709-4E36-8FF8-7A737213B4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xmlns="" id="{51628128-8642-4FE3-80A5-B0BEFFFFEC17}"/>
              </a:ext>
            </a:extLst>
          </p:cNvPr>
          <p:cNvSpPr txBox="1"/>
          <p:nvPr/>
        </p:nvSpPr>
        <p:spPr>
          <a:xfrm>
            <a:off x="7170783" y="2296515"/>
            <a:ext cx="5145024" cy="369332"/>
          </a:xfrm>
          <a:prstGeom prst="rect">
            <a:avLst/>
          </a:prstGeom>
          <a:noFill/>
        </p:spPr>
        <p:txBody>
          <a:bodyPr wrap="square" rtlCol="0">
            <a:spAutoFit/>
          </a:bodyPr>
          <a:lstStyle/>
          <a:p>
            <a:pPr algn="ctr"/>
            <a:r>
              <a:rPr lang="fr-FR" dirty="0">
                <a:solidFill>
                  <a:srgbClr val="0070C0"/>
                </a:solidFill>
              </a:rPr>
              <a:t>Apprendre à maîtriser la technologie</a:t>
            </a:r>
          </a:p>
        </p:txBody>
      </p:sp>
      <p:pic>
        <p:nvPicPr>
          <p:cNvPr id="10" name="Picture 9">
            <a:extLst>
              <a:ext uri="{FF2B5EF4-FFF2-40B4-BE49-F238E27FC236}">
                <a16:creationId xmlns:a16="http://schemas.microsoft.com/office/drawing/2014/main" xmlns="" id="{2FCF0517-D1AF-4BD4-9150-E47D37C07BD1}"/>
              </a:ext>
            </a:extLst>
          </p:cNvPr>
          <p:cNvPicPr>
            <a:picLocks noChangeAspect="1"/>
          </p:cNvPicPr>
          <p:nvPr/>
        </p:nvPicPr>
        <p:blipFill>
          <a:blip r:embed="rId4"/>
          <a:stretch>
            <a:fillRect/>
          </a:stretch>
        </p:blipFill>
        <p:spPr>
          <a:xfrm>
            <a:off x="31433" y="3726"/>
            <a:ext cx="1298864" cy="1154893"/>
          </a:xfrm>
          <a:prstGeom prst="rect">
            <a:avLst/>
          </a:prstGeom>
        </p:spPr>
      </p:pic>
      <p:pic>
        <p:nvPicPr>
          <p:cNvPr id="12" name="Picture 3" descr="Résultat de recherche d'images pour &quot;jacques brodeur&quot;">
            <a:hlinkClick r:id="rId5"/>
            <a:extLst>
              <a:ext uri="{FF2B5EF4-FFF2-40B4-BE49-F238E27FC236}">
                <a16:creationId xmlns:a16="http://schemas.microsoft.com/office/drawing/2014/main" xmlns="" id="{B16B782F-E476-4299-A8D8-27B38455945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 b="1"/>
          <a:stretch/>
        </p:blipFill>
        <p:spPr bwMode="auto">
          <a:xfrm>
            <a:off x="8210474" y="3236428"/>
            <a:ext cx="3617843" cy="3617846"/>
          </a:xfrm>
          <a:custGeom>
            <a:avLst/>
            <a:gdLst>
              <a:gd name="connsiteX0" fmla="*/ 2313823 w 4627646"/>
              <a:gd name="connsiteY0" fmla="*/ 0 h 4627648"/>
              <a:gd name="connsiteX1" fmla="*/ 4627646 w 4627646"/>
              <a:gd name="connsiteY1" fmla="*/ 2313824 h 4627648"/>
              <a:gd name="connsiteX2" fmla="*/ 2313823 w 4627646"/>
              <a:gd name="connsiteY2" fmla="*/ 4627648 h 4627648"/>
              <a:gd name="connsiteX3" fmla="*/ 0 w 4627646"/>
              <a:gd name="connsiteY3" fmla="*/ 2313824 h 4627648"/>
              <a:gd name="connsiteX4" fmla="*/ 2313823 w 4627646"/>
              <a:gd name="connsiteY4" fmla="*/ 0 h 4627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noFill/>
          <a:extLst>
            <a:ext uri="{909E8E84-426E-40dd-AFC4-6F175D3DCCD1}">
              <a14:hiddenFill xmlns:a14="http://schemas.microsoft.com/office/drawing/2010/main">
                <a:solidFill>
                  <a:srgbClr val="FFFFFF"/>
                </a:solidFill>
              </a14:hiddenFill>
            </a:ext>
          </a:extLst>
        </p:spPr>
      </p:pic>
      <p:pic>
        <p:nvPicPr>
          <p:cNvPr id="14" name="Image 2">
            <a:extLst>
              <a:ext uri="{FF2B5EF4-FFF2-40B4-BE49-F238E27FC236}">
                <a16:creationId xmlns:a16="http://schemas.microsoft.com/office/drawing/2014/main" xmlns="" id="{210E79A2-A546-4336-9CE7-41055C91C5F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0239" b="3748"/>
          <a:stretch/>
        </p:blipFill>
        <p:spPr bwMode="auto">
          <a:xfrm>
            <a:off x="7170783" y="59880"/>
            <a:ext cx="2689776" cy="15129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2289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xmlns="" id="{1CA8FC2D-04EF-4D47-AF41-C44DBD0DEC03}"/>
              </a:ext>
            </a:extLst>
          </p:cNvPr>
          <p:cNvSpPr>
            <a:spLocks noGrp="1"/>
          </p:cNvSpPr>
          <p:nvPr>
            <p:ph type="sldNum" sz="quarter" idx="12"/>
          </p:nvPr>
        </p:nvSpPr>
        <p:spPr/>
        <p:txBody>
          <a:bodyPr/>
          <a:lstStyle/>
          <a:p>
            <a:fld id="{F7AA0E85-3B7A-4988-9074-F6413E448FA7}" type="slidenum">
              <a:rPr lang="fr-FR" smtClean="0"/>
              <a:t>6</a:t>
            </a:fld>
            <a:endParaRPr lang="fr-FR"/>
          </a:p>
        </p:txBody>
      </p:sp>
      <p:pic>
        <p:nvPicPr>
          <p:cNvPr id="9" name="Image 8"/>
          <p:cNvPicPr>
            <a:picLocks noChangeAspect="1"/>
          </p:cNvPicPr>
          <p:nvPr/>
        </p:nvPicPr>
        <p:blipFill>
          <a:blip r:embed="rId2"/>
          <a:stretch>
            <a:fillRect/>
          </a:stretch>
        </p:blipFill>
        <p:spPr>
          <a:xfrm>
            <a:off x="379795" y="101746"/>
            <a:ext cx="4723630" cy="6345033"/>
          </a:xfrm>
          <a:prstGeom prst="rect">
            <a:avLst/>
          </a:prstGeom>
          <a:ln>
            <a:solidFill>
              <a:srgbClr val="8FAADC"/>
            </a:solidFill>
          </a:ln>
        </p:spPr>
      </p:pic>
      <p:pic>
        <p:nvPicPr>
          <p:cNvPr id="11" name="Image 10"/>
          <p:cNvPicPr>
            <a:picLocks noChangeAspect="1"/>
          </p:cNvPicPr>
          <p:nvPr/>
        </p:nvPicPr>
        <p:blipFill>
          <a:blip r:embed="rId3"/>
          <a:stretch>
            <a:fillRect/>
          </a:stretch>
        </p:blipFill>
        <p:spPr>
          <a:xfrm>
            <a:off x="7165768" y="106834"/>
            <a:ext cx="4688117" cy="6339944"/>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2466051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17BE31F-A129-45DD-8071-A63EC47D94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xmlns="" id="{7CA163AC-F477-454A-9FB4-81324C004BE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xmlns="" id="{609D7097-03A6-4239-A2E0-784E82C2364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6">
              <a:extLst>
                <a:ext uri="{FF2B5EF4-FFF2-40B4-BE49-F238E27FC236}">
                  <a16:creationId xmlns:a16="http://schemas.microsoft.com/office/drawing/2014/main" xmlns="" id="{813887E5-2F5F-4C9D-92F5-F80D937A8D4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7">
              <a:extLst>
                <a:ext uri="{FF2B5EF4-FFF2-40B4-BE49-F238E27FC236}">
                  <a16:creationId xmlns:a16="http://schemas.microsoft.com/office/drawing/2014/main" xmlns="" id="{57A4F98D-BAD2-4F7F-93D3-FD86C479A9E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8">
              <a:extLst>
                <a:ext uri="{FF2B5EF4-FFF2-40B4-BE49-F238E27FC236}">
                  <a16:creationId xmlns:a16="http://schemas.microsoft.com/office/drawing/2014/main" xmlns="" id="{FBA2120E-6E1E-4A2B-9CD8-94C39AD806F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9">
              <a:extLst>
                <a:ext uri="{FF2B5EF4-FFF2-40B4-BE49-F238E27FC236}">
                  <a16:creationId xmlns:a16="http://schemas.microsoft.com/office/drawing/2014/main" xmlns="" id="{264DA4AC-C3A7-46CE-96BA-018B8FCFEFD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0">
              <a:extLst>
                <a:ext uri="{FF2B5EF4-FFF2-40B4-BE49-F238E27FC236}">
                  <a16:creationId xmlns:a16="http://schemas.microsoft.com/office/drawing/2014/main" xmlns="" id="{A73A5202-BD67-46B2-9FAB-C1B28AB424B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11">
              <a:extLst>
                <a:ext uri="{FF2B5EF4-FFF2-40B4-BE49-F238E27FC236}">
                  <a16:creationId xmlns:a16="http://schemas.microsoft.com/office/drawing/2014/main" xmlns="" id="{01E70EE5-EE26-44BD-A18E-777A1A3D523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2">
              <a:extLst>
                <a:ext uri="{FF2B5EF4-FFF2-40B4-BE49-F238E27FC236}">
                  <a16:creationId xmlns:a16="http://schemas.microsoft.com/office/drawing/2014/main" xmlns="" id="{504A980C-59CB-46F2-A571-87612CDD224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3">
              <a:extLst>
                <a:ext uri="{FF2B5EF4-FFF2-40B4-BE49-F238E27FC236}">
                  <a16:creationId xmlns:a16="http://schemas.microsoft.com/office/drawing/2014/main" xmlns="" id="{B353B73E-7D3C-4184-87FD-295B6B34122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4">
              <a:extLst>
                <a:ext uri="{FF2B5EF4-FFF2-40B4-BE49-F238E27FC236}">
                  <a16:creationId xmlns:a16="http://schemas.microsoft.com/office/drawing/2014/main" xmlns="" id="{2EF8F173-9834-4DD9-B995-3F8DAAAE7BF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15">
              <a:extLst>
                <a:ext uri="{FF2B5EF4-FFF2-40B4-BE49-F238E27FC236}">
                  <a16:creationId xmlns:a16="http://schemas.microsoft.com/office/drawing/2014/main" xmlns="" id="{8A9567B5-6E50-4B28-8AC5-CDC159A8977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6">
              <a:extLst>
                <a:ext uri="{FF2B5EF4-FFF2-40B4-BE49-F238E27FC236}">
                  <a16:creationId xmlns:a16="http://schemas.microsoft.com/office/drawing/2014/main" xmlns="" id="{F98F9214-A978-485D-814B-5FE3EC570B3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7">
              <a:extLst>
                <a:ext uri="{FF2B5EF4-FFF2-40B4-BE49-F238E27FC236}">
                  <a16:creationId xmlns:a16="http://schemas.microsoft.com/office/drawing/2014/main" xmlns="" id="{80A8AB3C-056D-4907-ACF6-ABD5BA9052E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8">
              <a:extLst>
                <a:ext uri="{FF2B5EF4-FFF2-40B4-BE49-F238E27FC236}">
                  <a16:creationId xmlns:a16="http://schemas.microsoft.com/office/drawing/2014/main" xmlns="" id="{CF51BEC3-1414-4B86-B1E1-0051FF18199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9">
              <a:extLst>
                <a:ext uri="{FF2B5EF4-FFF2-40B4-BE49-F238E27FC236}">
                  <a16:creationId xmlns:a16="http://schemas.microsoft.com/office/drawing/2014/main" xmlns="" id="{F69D94F0-358D-4931-B5CA-5A223180DE9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20">
              <a:extLst>
                <a:ext uri="{FF2B5EF4-FFF2-40B4-BE49-F238E27FC236}">
                  <a16:creationId xmlns:a16="http://schemas.microsoft.com/office/drawing/2014/main" xmlns="" id="{5CFB12DB-F2CC-466C-828B-009EA7B57BF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21">
              <a:extLst>
                <a:ext uri="{FF2B5EF4-FFF2-40B4-BE49-F238E27FC236}">
                  <a16:creationId xmlns:a16="http://schemas.microsoft.com/office/drawing/2014/main" xmlns="" id="{43D8F6E9-0540-4297-A310-D7C9FA65A09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2">
              <a:extLst>
                <a:ext uri="{FF2B5EF4-FFF2-40B4-BE49-F238E27FC236}">
                  <a16:creationId xmlns:a16="http://schemas.microsoft.com/office/drawing/2014/main" xmlns="" id="{077E47D8-A4D7-46C2-9EF0-AF1C777C286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3">
              <a:extLst>
                <a:ext uri="{FF2B5EF4-FFF2-40B4-BE49-F238E27FC236}">
                  <a16:creationId xmlns:a16="http://schemas.microsoft.com/office/drawing/2014/main" xmlns="" id="{F1D21ED2-F5A9-4411-934F-B972429F4C9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24">
              <a:extLst>
                <a:ext uri="{FF2B5EF4-FFF2-40B4-BE49-F238E27FC236}">
                  <a16:creationId xmlns:a16="http://schemas.microsoft.com/office/drawing/2014/main" xmlns="" id="{E2EDE38A-AE13-4408-9B8B-EE6F62C9102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25">
              <a:extLst>
                <a:ext uri="{FF2B5EF4-FFF2-40B4-BE49-F238E27FC236}">
                  <a16:creationId xmlns:a16="http://schemas.microsoft.com/office/drawing/2014/main" xmlns="" id="{3630CEB6-A7D8-45A1-AC44-147C2AF1307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4" name="Group 33">
            <a:extLst>
              <a:ext uri="{FF2B5EF4-FFF2-40B4-BE49-F238E27FC236}">
                <a16:creationId xmlns:a16="http://schemas.microsoft.com/office/drawing/2014/main" xmlns="" id="{83118EC2-A2C7-4CDB-887C-21E0B0C437D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699589"/>
            <a:ext cx="3674476" cy="3470421"/>
            <a:chOff x="697883" y="1816768"/>
            <a:chExt cx="3674476" cy="3470421"/>
          </a:xfrm>
        </p:grpSpPr>
        <p:sp>
          <p:nvSpPr>
            <p:cNvPr id="35" name="Rectangle 34">
              <a:extLst>
                <a:ext uri="{FF2B5EF4-FFF2-40B4-BE49-F238E27FC236}">
                  <a16:creationId xmlns:a16="http://schemas.microsoft.com/office/drawing/2014/main" xmlns="" id="{E7D642C1-20ED-4515-B19F-47B6CC8341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Isosceles Triangle 22">
              <a:extLst>
                <a:ext uri="{FF2B5EF4-FFF2-40B4-BE49-F238E27FC236}">
                  <a16:creationId xmlns:a16="http://schemas.microsoft.com/office/drawing/2014/main" xmlns="" id="{0E5C6FE8-B8C9-4163-830B-3F8E408EA1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xmlns="" id="{E3A09EDA-AF27-4D31-8A57-4407E05749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re 1">
            <a:extLst>
              <a:ext uri="{FF2B5EF4-FFF2-40B4-BE49-F238E27FC236}">
                <a16:creationId xmlns:a16="http://schemas.microsoft.com/office/drawing/2014/main" xmlns="" id="{63176470-DCC6-4223-824D-EEF523CC7551}"/>
              </a:ext>
            </a:extLst>
          </p:cNvPr>
          <p:cNvSpPr>
            <a:spLocks noGrp="1"/>
          </p:cNvSpPr>
          <p:nvPr>
            <p:ph type="title"/>
          </p:nvPr>
        </p:nvSpPr>
        <p:spPr>
          <a:xfrm>
            <a:off x="888631" y="2358391"/>
            <a:ext cx="3498979" cy="2453676"/>
          </a:xfrm>
        </p:spPr>
        <p:txBody>
          <a:bodyPr>
            <a:normAutofit/>
          </a:bodyPr>
          <a:lstStyle/>
          <a:p>
            <a:pPr algn="ctr"/>
            <a:r>
              <a:rPr lang="fr-FR">
                <a:solidFill>
                  <a:srgbClr val="FFFFFF"/>
                </a:solidFill>
              </a:rPr>
              <a:t>Une prise de conscience indispensable</a:t>
            </a:r>
          </a:p>
        </p:txBody>
      </p:sp>
      <p:pic>
        <p:nvPicPr>
          <p:cNvPr id="4" name="Picture 2" descr="RÃ©sultat de recherche d'images pour &quot;enfants smartphone ecrans&quot;">
            <a:extLst>
              <a:ext uri="{FF2B5EF4-FFF2-40B4-BE49-F238E27FC236}">
                <a16:creationId xmlns:a16="http://schemas.microsoft.com/office/drawing/2014/main" xmlns="" id="{2705DFE1-0759-4BAB-A23C-B1D9B0F3BF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5690"/>
          <a:stretch/>
        </p:blipFill>
        <p:spPr bwMode="auto">
          <a:xfrm>
            <a:off x="5168901" y="366156"/>
            <a:ext cx="6034087" cy="2863357"/>
          </a:xfrm>
          <a:prstGeom prst="rect">
            <a:avLst/>
          </a:prstGeom>
          <a:noFill/>
          <a:ln w="9525">
            <a:solidFill>
              <a:schemeClr val="tx1">
                <a:alpha val="20000"/>
              </a:schemeClr>
            </a:solidFill>
          </a:ln>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xmlns="" id="{7EDF113D-BE53-43AD-B610-6A014C9D5A3A}"/>
              </a:ext>
            </a:extLst>
          </p:cNvPr>
          <p:cNvSpPr>
            <a:spLocks noGrp="1"/>
          </p:cNvSpPr>
          <p:nvPr>
            <p:ph idx="1"/>
          </p:nvPr>
        </p:nvSpPr>
        <p:spPr>
          <a:xfrm>
            <a:off x="4506673" y="3542475"/>
            <a:ext cx="7423390" cy="2863357"/>
          </a:xfrm>
        </p:spPr>
        <p:txBody>
          <a:bodyPr anchor="ctr">
            <a:normAutofit/>
          </a:bodyPr>
          <a:lstStyle/>
          <a:p>
            <a:r>
              <a:rPr lang="fr-FR" sz="1800" dirty="0">
                <a:solidFill>
                  <a:schemeClr val="accent6"/>
                </a:solidFill>
              </a:rPr>
              <a:t>Les familles n’ont </a:t>
            </a:r>
            <a:r>
              <a:rPr lang="fr-FR" sz="1800" b="1" dirty="0">
                <a:solidFill>
                  <a:schemeClr val="accent6"/>
                </a:solidFill>
              </a:rPr>
              <a:t>pas conscience </a:t>
            </a:r>
            <a:r>
              <a:rPr lang="fr-FR" sz="1800" dirty="0">
                <a:solidFill>
                  <a:schemeClr val="accent6"/>
                </a:solidFill>
              </a:rPr>
              <a:t>des dommages causés par la surexposition des enfants, il est de notre devoir de les alerter.</a:t>
            </a:r>
          </a:p>
          <a:p>
            <a:r>
              <a:rPr lang="fr-FR" sz="1800" dirty="0">
                <a:solidFill>
                  <a:schemeClr val="accent6"/>
                </a:solidFill>
              </a:rPr>
              <a:t>Le défi répond à la demande des familles, </a:t>
            </a:r>
            <a:r>
              <a:rPr lang="fr-FR" sz="1800" b="1" dirty="0">
                <a:solidFill>
                  <a:schemeClr val="accent6"/>
                </a:solidFill>
              </a:rPr>
              <a:t>en quête de conseils </a:t>
            </a:r>
            <a:r>
              <a:rPr lang="fr-FR" sz="1800" dirty="0">
                <a:solidFill>
                  <a:schemeClr val="accent6"/>
                </a:solidFill>
              </a:rPr>
              <a:t>pour s’organiser face à la suprématie des écrans.</a:t>
            </a:r>
          </a:p>
          <a:p>
            <a:r>
              <a:rPr lang="fr-FR" sz="1800" b="1" dirty="0">
                <a:solidFill>
                  <a:schemeClr val="accent6"/>
                </a:solidFill>
              </a:rPr>
              <a:t>L’intervention d’un tiers </a:t>
            </a:r>
            <a:r>
              <a:rPr lang="fr-FR" sz="1800" dirty="0">
                <a:solidFill>
                  <a:schemeClr val="accent6"/>
                </a:solidFill>
              </a:rPr>
              <a:t>décharge l’équipe enseignante de la lourde responsabilité d’un projet qui rentre dans la vie familiale.</a:t>
            </a:r>
          </a:p>
          <a:p>
            <a:r>
              <a:rPr lang="fr-FR" sz="1800" dirty="0">
                <a:solidFill>
                  <a:schemeClr val="accent6"/>
                </a:solidFill>
              </a:rPr>
              <a:t>Le défi est collectif et basé sur des </a:t>
            </a:r>
            <a:r>
              <a:rPr lang="fr-FR" sz="1800" b="1" dirty="0">
                <a:solidFill>
                  <a:schemeClr val="accent6"/>
                </a:solidFill>
              </a:rPr>
              <a:t>valeurs fortes</a:t>
            </a:r>
            <a:r>
              <a:rPr lang="fr-FR" sz="1800" dirty="0">
                <a:solidFill>
                  <a:schemeClr val="accent6"/>
                </a:solidFill>
              </a:rPr>
              <a:t>, qui sont transmises aux enfants lors des interventions : EMPATHIE, VERITE, ENCOURAGER.</a:t>
            </a:r>
          </a:p>
        </p:txBody>
      </p:sp>
      <p:pic>
        <p:nvPicPr>
          <p:cNvPr id="33" name="Picture 9">
            <a:extLst>
              <a:ext uri="{FF2B5EF4-FFF2-40B4-BE49-F238E27FC236}">
                <a16:creationId xmlns:a16="http://schemas.microsoft.com/office/drawing/2014/main" xmlns="" id="{34FC0CAA-DE46-4BA7-A9CE-E1D8D9CB4614}"/>
              </a:ext>
            </a:extLst>
          </p:cNvPr>
          <p:cNvPicPr>
            <a:picLocks noChangeAspect="1"/>
          </p:cNvPicPr>
          <p:nvPr/>
        </p:nvPicPr>
        <p:blipFill>
          <a:blip r:embed="rId3"/>
          <a:stretch>
            <a:fillRect/>
          </a:stretch>
        </p:blipFill>
        <p:spPr>
          <a:xfrm>
            <a:off x="31433" y="3726"/>
            <a:ext cx="1298864" cy="1154893"/>
          </a:xfrm>
          <a:prstGeom prst="rect">
            <a:avLst/>
          </a:prstGeom>
        </p:spPr>
      </p:pic>
    </p:spTree>
    <p:extLst>
      <p:ext uri="{BB962C8B-B14F-4D97-AF65-F5344CB8AC3E}">
        <p14:creationId xmlns:p14="http://schemas.microsoft.com/office/powerpoint/2010/main" val="3867409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24768" y="2048951"/>
            <a:ext cx="4121107" cy="2760098"/>
          </a:xfrm>
        </p:spPr>
        <p:txBody>
          <a:bodyPr>
            <a:normAutofit/>
          </a:bodyPr>
          <a:lstStyle/>
          <a:p>
            <a:pPr algn="ctr"/>
            <a:r>
              <a:rPr lang="en-US" dirty="0" err="1" smtClean="0">
                <a:solidFill>
                  <a:srgbClr val="FFFFFF"/>
                </a:solidFill>
              </a:rPr>
              <a:t>Oui</a:t>
            </a:r>
            <a:r>
              <a:rPr lang="en-US" dirty="0" smtClean="0">
                <a:solidFill>
                  <a:srgbClr val="FFFFFF"/>
                </a:solidFill>
              </a:rPr>
              <a:t>, </a:t>
            </a:r>
            <a:r>
              <a:rPr lang="en-US" dirty="0" err="1" smtClean="0">
                <a:solidFill>
                  <a:srgbClr val="FFFFFF"/>
                </a:solidFill>
              </a:rPr>
              <a:t>cet</a:t>
            </a:r>
            <a:r>
              <a:rPr lang="en-US" dirty="0" smtClean="0">
                <a:solidFill>
                  <a:srgbClr val="FFFFFF"/>
                </a:solidFill>
              </a:rPr>
              <a:t> exploit </a:t>
            </a:r>
            <a:r>
              <a:rPr lang="en-US" dirty="0" err="1" smtClean="0">
                <a:solidFill>
                  <a:srgbClr val="FFFFFF"/>
                </a:solidFill>
              </a:rPr>
              <a:t>est</a:t>
            </a:r>
            <a:r>
              <a:rPr lang="en-US" dirty="0" smtClean="0">
                <a:solidFill>
                  <a:srgbClr val="FFFFFF"/>
                </a:solidFill>
              </a:rPr>
              <a:t> possible !</a:t>
            </a:r>
            <a:endParaRPr lang="en-US" dirty="0">
              <a:solidFill>
                <a:srgbClr val="FFFFFF"/>
              </a:solidFill>
            </a:endParaRPr>
          </a:p>
        </p:txBody>
      </p:sp>
      <p:sp>
        <p:nvSpPr>
          <p:cNvPr id="3" name="Content Placeholder 2"/>
          <p:cNvSpPr>
            <a:spLocks noGrp="1"/>
          </p:cNvSpPr>
          <p:nvPr>
            <p:ph type="body" idx="1"/>
          </p:nvPr>
        </p:nvSpPr>
        <p:spPr>
          <a:xfrm>
            <a:off x="6234186" y="1104955"/>
            <a:ext cx="5306084" cy="5230634"/>
          </a:xfrm>
        </p:spPr>
        <p:txBody>
          <a:bodyPr anchor="ctr">
            <a:normAutofit/>
          </a:bodyPr>
          <a:lstStyle/>
          <a:p>
            <a:pPr marL="228600" lvl="1">
              <a:spcBef>
                <a:spcPts val="1000"/>
              </a:spcBef>
            </a:pPr>
            <a:r>
              <a:rPr lang="fr-FR" dirty="0" smtClean="0">
                <a:solidFill>
                  <a:srgbClr val="2E75B6"/>
                </a:solidFill>
              </a:rPr>
              <a:t>Transmettre aux enfants le VOULOIR essayer et le POUVOIR de réussir.</a:t>
            </a:r>
          </a:p>
          <a:p>
            <a:pPr marL="228600" lvl="1">
              <a:spcBef>
                <a:spcPts val="1000"/>
              </a:spcBef>
            </a:pPr>
            <a:endParaRPr lang="fr-FR" dirty="0">
              <a:solidFill>
                <a:srgbClr val="2E75B6"/>
              </a:solidFill>
            </a:endParaRPr>
          </a:p>
          <a:p>
            <a:pPr marL="228600" lvl="1">
              <a:spcBef>
                <a:spcPts val="1000"/>
              </a:spcBef>
            </a:pPr>
            <a:r>
              <a:rPr lang="fr-FR" dirty="0" smtClean="0">
                <a:solidFill>
                  <a:srgbClr val="2E75B6"/>
                </a:solidFill>
              </a:rPr>
              <a:t>La réduction du temps-écrans est présentée aux élèves, comme un défi, un match, un nouveau sport difficile</a:t>
            </a:r>
            <a:r>
              <a:rPr lang="mr-IN" dirty="0" smtClean="0">
                <a:solidFill>
                  <a:srgbClr val="2E75B6"/>
                </a:solidFill>
              </a:rPr>
              <a:t>…</a:t>
            </a:r>
            <a:r>
              <a:rPr lang="fr-FR" dirty="0" smtClean="0">
                <a:solidFill>
                  <a:srgbClr val="2E75B6"/>
                </a:solidFill>
              </a:rPr>
              <a:t>. D’où la nécessité, de s’entraîner, de s’entraider!</a:t>
            </a:r>
            <a:endParaRPr lang="fr-FR" dirty="0">
              <a:solidFill>
                <a:srgbClr val="2E75B6"/>
              </a:solidFill>
            </a:endParaRPr>
          </a:p>
          <a:p>
            <a:pPr marL="228600" lvl="1">
              <a:spcBef>
                <a:spcPts val="1000"/>
              </a:spcBef>
            </a:pPr>
            <a:endParaRPr lang="fr-FR" dirty="0">
              <a:solidFill>
                <a:srgbClr val="2E75B6"/>
              </a:solidFill>
            </a:endParaRPr>
          </a:p>
          <a:p>
            <a:pPr marL="228600" lvl="1">
              <a:spcBef>
                <a:spcPts val="1000"/>
              </a:spcBef>
            </a:pPr>
            <a:endParaRPr lang="fr-FR" dirty="0" smtClean="0">
              <a:solidFill>
                <a:srgbClr val="2E75B6"/>
              </a:solidFill>
            </a:endParaRPr>
          </a:p>
        </p:txBody>
      </p:sp>
      <p:pic>
        <p:nvPicPr>
          <p:cNvPr id="12" name="Picture 11">
            <a:extLst>
              <a:ext uri="{FF2B5EF4-FFF2-40B4-BE49-F238E27FC236}">
                <a16:creationId xmlns:a16="http://schemas.microsoft.com/office/drawing/2014/main" xmlns="" id="{0934C020-A03B-4083-B8BE-0C56D8969899}"/>
              </a:ext>
            </a:extLst>
          </p:cNvPr>
          <p:cNvPicPr>
            <a:picLocks noChangeAspect="1"/>
          </p:cNvPicPr>
          <p:nvPr/>
        </p:nvPicPr>
        <p:blipFill>
          <a:blip r:embed="rId3"/>
          <a:stretch>
            <a:fillRect/>
          </a:stretch>
        </p:blipFill>
        <p:spPr>
          <a:xfrm>
            <a:off x="10893135" y="5676560"/>
            <a:ext cx="1298864" cy="1154893"/>
          </a:xfrm>
          <a:prstGeom prst="rect">
            <a:avLst/>
          </a:prstGeom>
        </p:spPr>
      </p:pic>
    </p:spTree>
    <p:extLst>
      <p:ext uri="{BB962C8B-B14F-4D97-AF65-F5344CB8AC3E}">
        <p14:creationId xmlns:p14="http://schemas.microsoft.com/office/powerpoint/2010/main" val="3128670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17BE31F-A129-45DD-8071-A63EC47D94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xmlns="" id="{7CA163AC-F477-454A-9FB4-81324C004BE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xmlns="" id="{609D7097-03A6-4239-A2E0-784E82C2364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6">
              <a:extLst>
                <a:ext uri="{FF2B5EF4-FFF2-40B4-BE49-F238E27FC236}">
                  <a16:creationId xmlns:a16="http://schemas.microsoft.com/office/drawing/2014/main" xmlns="" id="{813887E5-2F5F-4C9D-92F5-F80D937A8D4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7">
              <a:extLst>
                <a:ext uri="{FF2B5EF4-FFF2-40B4-BE49-F238E27FC236}">
                  <a16:creationId xmlns:a16="http://schemas.microsoft.com/office/drawing/2014/main" xmlns="" id="{57A4F98D-BAD2-4F7F-93D3-FD86C479A9E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8">
              <a:extLst>
                <a:ext uri="{FF2B5EF4-FFF2-40B4-BE49-F238E27FC236}">
                  <a16:creationId xmlns:a16="http://schemas.microsoft.com/office/drawing/2014/main" xmlns="" id="{FBA2120E-6E1E-4A2B-9CD8-94C39AD806F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9">
              <a:extLst>
                <a:ext uri="{FF2B5EF4-FFF2-40B4-BE49-F238E27FC236}">
                  <a16:creationId xmlns:a16="http://schemas.microsoft.com/office/drawing/2014/main" xmlns="" id="{264DA4AC-C3A7-46CE-96BA-018B8FCFEFD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0">
              <a:extLst>
                <a:ext uri="{FF2B5EF4-FFF2-40B4-BE49-F238E27FC236}">
                  <a16:creationId xmlns:a16="http://schemas.microsoft.com/office/drawing/2014/main" xmlns="" id="{A73A5202-BD67-46B2-9FAB-C1B28AB424B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11">
              <a:extLst>
                <a:ext uri="{FF2B5EF4-FFF2-40B4-BE49-F238E27FC236}">
                  <a16:creationId xmlns:a16="http://schemas.microsoft.com/office/drawing/2014/main" xmlns="" id="{01E70EE5-EE26-44BD-A18E-777A1A3D523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2">
              <a:extLst>
                <a:ext uri="{FF2B5EF4-FFF2-40B4-BE49-F238E27FC236}">
                  <a16:creationId xmlns:a16="http://schemas.microsoft.com/office/drawing/2014/main" xmlns="" id="{504A980C-59CB-46F2-A571-87612CDD224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3">
              <a:extLst>
                <a:ext uri="{FF2B5EF4-FFF2-40B4-BE49-F238E27FC236}">
                  <a16:creationId xmlns:a16="http://schemas.microsoft.com/office/drawing/2014/main" xmlns="" id="{B353B73E-7D3C-4184-87FD-295B6B34122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4">
              <a:extLst>
                <a:ext uri="{FF2B5EF4-FFF2-40B4-BE49-F238E27FC236}">
                  <a16:creationId xmlns:a16="http://schemas.microsoft.com/office/drawing/2014/main" xmlns="" id="{2EF8F173-9834-4DD9-B995-3F8DAAAE7BF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15">
              <a:extLst>
                <a:ext uri="{FF2B5EF4-FFF2-40B4-BE49-F238E27FC236}">
                  <a16:creationId xmlns:a16="http://schemas.microsoft.com/office/drawing/2014/main" xmlns="" id="{8A9567B5-6E50-4B28-8AC5-CDC159A8977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6">
              <a:extLst>
                <a:ext uri="{FF2B5EF4-FFF2-40B4-BE49-F238E27FC236}">
                  <a16:creationId xmlns:a16="http://schemas.microsoft.com/office/drawing/2014/main" xmlns="" id="{F98F9214-A978-485D-814B-5FE3EC570B3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7">
              <a:extLst>
                <a:ext uri="{FF2B5EF4-FFF2-40B4-BE49-F238E27FC236}">
                  <a16:creationId xmlns:a16="http://schemas.microsoft.com/office/drawing/2014/main" xmlns="" id="{80A8AB3C-056D-4907-ACF6-ABD5BA9052E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8">
              <a:extLst>
                <a:ext uri="{FF2B5EF4-FFF2-40B4-BE49-F238E27FC236}">
                  <a16:creationId xmlns:a16="http://schemas.microsoft.com/office/drawing/2014/main" xmlns="" id="{CF51BEC3-1414-4B86-B1E1-0051FF18199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9">
              <a:extLst>
                <a:ext uri="{FF2B5EF4-FFF2-40B4-BE49-F238E27FC236}">
                  <a16:creationId xmlns:a16="http://schemas.microsoft.com/office/drawing/2014/main" xmlns="" id="{F69D94F0-358D-4931-B5CA-5A223180DE9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20">
              <a:extLst>
                <a:ext uri="{FF2B5EF4-FFF2-40B4-BE49-F238E27FC236}">
                  <a16:creationId xmlns:a16="http://schemas.microsoft.com/office/drawing/2014/main" xmlns="" id="{5CFB12DB-F2CC-466C-828B-009EA7B57BF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21">
              <a:extLst>
                <a:ext uri="{FF2B5EF4-FFF2-40B4-BE49-F238E27FC236}">
                  <a16:creationId xmlns:a16="http://schemas.microsoft.com/office/drawing/2014/main" xmlns="" id="{43D8F6E9-0540-4297-A310-D7C9FA65A09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2">
              <a:extLst>
                <a:ext uri="{FF2B5EF4-FFF2-40B4-BE49-F238E27FC236}">
                  <a16:creationId xmlns:a16="http://schemas.microsoft.com/office/drawing/2014/main" xmlns="" id="{077E47D8-A4D7-46C2-9EF0-AF1C777C286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3">
              <a:extLst>
                <a:ext uri="{FF2B5EF4-FFF2-40B4-BE49-F238E27FC236}">
                  <a16:creationId xmlns:a16="http://schemas.microsoft.com/office/drawing/2014/main" xmlns="" id="{F1D21ED2-F5A9-4411-934F-B972429F4C9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24">
              <a:extLst>
                <a:ext uri="{FF2B5EF4-FFF2-40B4-BE49-F238E27FC236}">
                  <a16:creationId xmlns:a16="http://schemas.microsoft.com/office/drawing/2014/main" xmlns="" id="{E2EDE38A-AE13-4408-9B8B-EE6F62C9102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25">
              <a:extLst>
                <a:ext uri="{FF2B5EF4-FFF2-40B4-BE49-F238E27FC236}">
                  <a16:creationId xmlns:a16="http://schemas.microsoft.com/office/drawing/2014/main" xmlns="" id="{3630CEB6-A7D8-45A1-AC44-147C2AF1307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 name="Espace réservé du contenu 2">
            <a:extLst>
              <a:ext uri="{FF2B5EF4-FFF2-40B4-BE49-F238E27FC236}">
                <a16:creationId xmlns:a16="http://schemas.microsoft.com/office/drawing/2014/main" xmlns="" id="{7EDF113D-BE53-43AD-B610-6A014C9D5A3A}"/>
              </a:ext>
            </a:extLst>
          </p:cNvPr>
          <p:cNvSpPr>
            <a:spLocks noGrp="1"/>
          </p:cNvSpPr>
          <p:nvPr>
            <p:ph idx="1"/>
          </p:nvPr>
        </p:nvSpPr>
        <p:spPr>
          <a:xfrm>
            <a:off x="4077130" y="4400271"/>
            <a:ext cx="7423390" cy="2457729"/>
          </a:xfrm>
        </p:spPr>
        <p:txBody>
          <a:bodyPr anchor="ctr">
            <a:normAutofit/>
          </a:bodyPr>
          <a:lstStyle/>
          <a:p>
            <a:pPr marL="0" indent="0" algn="ctr">
              <a:buNone/>
            </a:pPr>
            <a:r>
              <a:rPr lang="fr-FR" sz="2400" dirty="0" smtClean="0">
                <a:solidFill>
                  <a:schemeClr val="accent1">
                    <a:lumMod val="75000"/>
                  </a:schemeClr>
                </a:solidFill>
              </a:rPr>
              <a:t>Le </a:t>
            </a:r>
            <a:r>
              <a:rPr lang="fr-FR" sz="2400" dirty="0">
                <a:solidFill>
                  <a:schemeClr val="accent1">
                    <a:lumMod val="75000"/>
                  </a:schemeClr>
                </a:solidFill>
              </a:rPr>
              <a:t>D</a:t>
            </a:r>
            <a:r>
              <a:rPr lang="fr-FR" sz="2400" dirty="0" smtClean="0">
                <a:solidFill>
                  <a:schemeClr val="accent1">
                    <a:lumMod val="75000"/>
                  </a:schemeClr>
                </a:solidFill>
              </a:rPr>
              <a:t>éfi </a:t>
            </a:r>
            <a:r>
              <a:rPr lang="fr-FR" sz="2400" dirty="0">
                <a:solidFill>
                  <a:schemeClr val="accent1">
                    <a:lumMod val="75000"/>
                  </a:schemeClr>
                </a:solidFill>
              </a:rPr>
              <a:t>est collectif et basé sur des </a:t>
            </a:r>
            <a:r>
              <a:rPr lang="fr-FR" sz="2400" b="1" u="sng" dirty="0">
                <a:solidFill>
                  <a:schemeClr val="accent1">
                    <a:lumMod val="75000"/>
                  </a:schemeClr>
                </a:solidFill>
              </a:rPr>
              <a:t>valeurs </a:t>
            </a:r>
            <a:r>
              <a:rPr lang="fr-FR" sz="2400" b="1" u="sng" dirty="0" smtClean="0">
                <a:solidFill>
                  <a:schemeClr val="accent1">
                    <a:lumMod val="75000"/>
                  </a:schemeClr>
                </a:solidFill>
              </a:rPr>
              <a:t>fortes</a:t>
            </a:r>
            <a:r>
              <a:rPr lang="fr-FR" sz="2400" u="sng" dirty="0">
                <a:solidFill>
                  <a:schemeClr val="accent1">
                    <a:lumMod val="75000"/>
                  </a:schemeClr>
                </a:solidFill>
              </a:rPr>
              <a:t> </a:t>
            </a:r>
            <a:r>
              <a:rPr lang="fr-FR" sz="2400" dirty="0" smtClean="0">
                <a:solidFill>
                  <a:schemeClr val="accent1">
                    <a:lumMod val="75000"/>
                  </a:schemeClr>
                </a:solidFill>
              </a:rPr>
              <a:t>: </a:t>
            </a:r>
            <a:endParaRPr lang="fr-FR" sz="2400" dirty="0" smtClean="0">
              <a:solidFill>
                <a:schemeClr val="accent1">
                  <a:lumMod val="75000"/>
                </a:schemeClr>
              </a:solidFill>
            </a:endParaRPr>
          </a:p>
          <a:p>
            <a:pPr marL="0" indent="0" algn="ctr">
              <a:buNone/>
            </a:pPr>
            <a:r>
              <a:rPr lang="fr-FR" b="1" dirty="0" smtClean="0">
                <a:solidFill>
                  <a:schemeClr val="accent1">
                    <a:lumMod val="75000"/>
                  </a:schemeClr>
                </a:solidFill>
              </a:rPr>
              <a:t>LIBERTÉ</a:t>
            </a:r>
            <a:r>
              <a:rPr lang="fr-FR" sz="2400" b="1" dirty="0" smtClean="0">
                <a:solidFill>
                  <a:schemeClr val="accent1">
                    <a:lumMod val="75000"/>
                  </a:schemeClr>
                </a:solidFill>
              </a:rPr>
              <a:t>, </a:t>
            </a:r>
            <a:r>
              <a:rPr lang="fr-FR" b="1" dirty="0" smtClean="0">
                <a:solidFill>
                  <a:schemeClr val="accent1">
                    <a:lumMod val="75000"/>
                  </a:schemeClr>
                </a:solidFill>
              </a:rPr>
              <a:t>VÉRITÉ, SOLIDARITÉ, AMITIÉ</a:t>
            </a:r>
            <a:endParaRPr lang="fr-FR" b="1" dirty="0">
              <a:solidFill>
                <a:schemeClr val="accent1">
                  <a:lumMod val="75000"/>
                </a:schemeClr>
              </a:solidFill>
            </a:endParaRPr>
          </a:p>
        </p:txBody>
      </p:sp>
      <p:pic>
        <p:nvPicPr>
          <p:cNvPr id="33" name="Picture 9">
            <a:extLst>
              <a:ext uri="{FF2B5EF4-FFF2-40B4-BE49-F238E27FC236}">
                <a16:creationId xmlns:a16="http://schemas.microsoft.com/office/drawing/2014/main" xmlns="" id="{34FC0CAA-DE46-4BA7-A9CE-E1D8D9CB4614}"/>
              </a:ext>
            </a:extLst>
          </p:cNvPr>
          <p:cNvPicPr>
            <a:picLocks noChangeAspect="1"/>
          </p:cNvPicPr>
          <p:nvPr/>
        </p:nvPicPr>
        <p:blipFill>
          <a:blip r:embed="rId3"/>
          <a:stretch>
            <a:fillRect/>
          </a:stretch>
        </p:blipFill>
        <p:spPr>
          <a:xfrm>
            <a:off x="31433" y="3726"/>
            <a:ext cx="1298864" cy="1154893"/>
          </a:xfrm>
          <a:prstGeom prst="rect">
            <a:avLst/>
          </a:prstGeom>
        </p:spPr>
      </p:pic>
      <p:pic>
        <p:nvPicPr>
          <p:cNvPr id="5" name="Image 4" descr="ballons couleur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8363" y="701885"/>
            <a:ext cx="6350000" cy="4229100"/>
          </a:xfrm>
          <a:prstGeom prst="rect">
            <a:avLst/>
          </a:prstGeom>
        </p:spPr>
      </p:pic>
    </p:spTree>
    <p:extLst>
      <p:ext uri="{BB962C8B-B14F-4D97-AF65-F5344CB8AC3E}">
        <p14:creationId xmlns:p14="http://schemas.microsoft.com/office/powerpoint/2010/main" val="34321436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2380</TotalTime>
  <Words>787</Words>
  <Application>Microsoft Macintosh PowerPoint</Application>
  <PresentationFormat>Personnalisé</PresentationFormat>
  <Paragraphs>136</Paragraphs>
  <Slides>14</Slides>
  <Notes>6</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Office Theme</vt:lpstr>
      <vt:lpstr>LE DÉFI 10 jours SANS ÉCRANS</vt:lpstr>
      <vt:lpstr>Une association créée  par des natifs du digital</vt:lpstr>
      <vt:lpstr>Nos intervenantes « Défi sans écrans »</vt:lpstr>
      <vt:lpstr>Deviens le maître des écrans !</vt:lpstr>
      <vt:lpstr>10 jours SANS ÉCRANS</vt:lpstr>
      <vt:lpstr>Présentation PowerPoint</vt:lpstr>
      <vt:lpstr>Une prise de conscience indispensable</vt:lpstr>
      <vt:lpstr>Oui, cet exploit est possible !</vt:lpstr>
      <vt:lpstr>Présentation PowerPoint</vt:lpstr>
      <vt:lpstr>3 semaines de coaching /  10 jours de DÉFI</vt:lpstr>
      <vt:lpstr>AVANT le DÉFI</vt:lpstr>
      <vt:lpstr>Témoignages d’enfants</vt:lpstr>
      <vt:lpstr>Témoignages de parents*</vt:lpstr>
      <vt:lpstr>BUDGET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DEFI 10 jours SANS ECRANS</dc:title>
  <dc:creator>Carine Bonnisseau</dc:creator>
  <cp:lastModifiedBy>Julie GENDREAU</cp:lastModifiedBy>
  <cp:revision>18</cp:revision>
  <dcterms:created xsi:type="dcterms:W3CDTF">2018-11-29T10:42:06Z</dcterms:created>
  <dcterms:modified xsi:type="dcterms:W3CDTF">2019-04-21T08:46:26Z</dcterms:modified>
</cp:coreProperties>
</file>